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456" r:id="rId2"/>
    <p:sldId id="457" r:id="rId3"/>
    <p:sldId id="459" r:id="rId4"/>
    <p:sldId id="458" r:id="rId5"/>
    <p:sldId id="467" r:id="rId6"/>
    <p:sldId id="463" r:id="rId7"/>
    <p:sldId id="505" r:id="rId8"/>
    <p:sldId id="461" r:id="rId9"/>
    <p:sldId id="460" r:id="rId10"/>
    <p:sldId id="472" r:id="rId11"/>
    <p:sldId id="473" r:id="rId12"/>
    <p:sldId id="478" r:id="rId13"/>
    <p:sldId id="479" r:id="rId14"/>
    <p:sldId id="480" r:id="rId15"/>
    <p:sldId id="481" r:id="rId16"/>
    <p:sldId id="488" r:id="rId17"/>
    <p:sldId id="507" r:id="rId18"/>
    <p:sldId id="508" r:id="rId19"/>
    <p:sldId id="482" r:id="rId20"/>
    <p:sldId id="506" r:id="rId21"/>
    <p:sldId id="483" r:id="rId22"/>
    <p:sldId id="509" r:id="rId23"/>
    <p:sldId id="486" r:id="rId24"/>
    <p:sldId id="487" r:id="rId25"/>
    <p:sldId id="485" r:id="rId26"/>
    <p:sldId id="484" r:id="rId27"/>
    <p:sldId id="489" r:id="rId28"/>
    <p:sldId id="490" r:id="rId29"/>
    <p:sldId id="491" r:id="rId30"/>
    <p:sldId id="492" r:id="rId31"/>
    <p:sldId id="510" r:id="rId32"/>
    <p:sldId id="511" r:id="rId33"/>
    <p:sldId id="498" r:id="rId34"/>
    <p:sldId id="514" r:id="rId35"/>
    <p:sldId id="494" r:id="rId36"/>
    <p:sldId id="495" r:id="rId37"/>
    <p:sldId id="496" r:id="rId38"/>
    <p:sldId id="512" r:id="rId39"/>
    <p:sldId id="497" r:id="rId40"/>
    <p:sldId id="499" r:id="rId41"/>
    <p:sldId id="513" r:id="rId42"/>
    <p:sldId id="504" r:id="rId43"/>
    <p:sldId id="500" r:id="rId44"/>
    <p:sldId id="501" r:id="rId45"/>
    <p:sldId id="502" r:id="rId46"/>
    <p:sldId id="50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49C854F-38B1-9B44-88E8-4DD4436F9ABD}">
          <p14:sldIdLst>
            <p14:sldId id="456"/>
            <p14:sldId id="457"/>
          </p14:sldIdLst>
        </p14:section>
        <p14:section name="第一部分" id="{7E308A4B-E239-A147-8F1A-F5EB9FADFD22}">
          <p14:sldIdLst>
            <p14:sldId id="459"/>
            <p14:sldId id="458"/>
            <p14:sldId id="467"/>
            <p14:sldId id="463"/>
            <p14:sldId id="505"/>
            <p14:sldId id="461"/>
            <p14:sldId id="460"/>
            <p14:sldId id="472"/>
            <p14:sldId id="473"/>
          </p14:sldIdLst>
        </p14:section>
        <p14:section name="第二部分" id="{934DA2DF-18FE-4149-8315-EC3A5674569B}">
          <p14:sldIdLst>
            <p14:sldId id="478"/>
            <p14:sldId id="479"/>
            <p14:sldId id="480"/>
          </p14:sldIdLst>
        </p14:section>
        <p14:section name="第三部分" id="{84C93F20-8870-1542-B8BA-9AEBC294FE0F}">
          <p14:sldIdLst>
            <p14:sldId id="481"/>
            <p14:sldId id="488"/>
            <p14:sldId id="507"/>
            <p14:sldId id="508"/>
            <p14:sldId id="482"/>
            <p14:sldId id="506"/>
            <p14:sldId id="483"/>
            <p14:sldId id="509"/>
            <p14:sldId id="486"/>
            <p14:sldId id="487"/>
            <p14:sldId id="485"/>
            <p14:sldId id="484"/>
          </p14:sldIdLst>
        </p14:section>
        <p14:section name="第四部分" id="{AC17590D-4C62-8246-A389-C985F62BB316}">
          <p14:sldIdLst>
            <p14:sldId id="489"/>
            <p14:sldId id="490"/>
            <p14:sldId id="491"/>
            <p14:sldId id="492"/>
            <p14:sldId id="510"/>
            <p14:sldId id="511"/>
            <p14:sldId id="498"/>
            <p14:sldId id="514"/>
            <p14:sldId id="494"/>
            <p14:sldId id="495"/>
            <p14:sldId id="496"/>
            <p14:sldId id="512"/>
            <p14:sldId id="497"/>
          </p14:sldIdLst>
        </p14:section>
        <p14:section name="第五部分" id="{B36EC027-6682-244D-9115-18730921F77E}">
          <p14:sldIdLst>
            <p14:sldId id="499"/>
            <p14:sldId id="513"/>
            <p14:sldId id="504"/>
            <p14:sldId id="500"/>
            <p14:sldId id="501"/>
            <p14:sldId id="502"/>
            <p14:sldId id="503"/>
          </p14:sldIdLst>
        </p14:section>
      </p14:sectionLst>
    </p:ext>
    <p:ext uri="{EFAFB233-063F-42B5-8137-9DF3F51BA10A}">
      <p15:sldGuideLst xmlns:p15="http://schemas.microsoft.com/office/powerpoint/2012/main">
        <p15:guide id="1" orient="horz" pos="2273" userDrawn="1">
          <p15:clr>
            <a:srgbClr val="A4A3A4"/>
          </p15:clr>
        </p15:guide>
        <p15:guide id="2" pos="39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D0D0D"/>
    <a:srgbClr val="262626"/>
    <a:srgbClr val="3B417C"/>
    <a:srgbClr val="485278"/>
    <a:srgbClr val="2D47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4" autoAdjust="0"/>
    <p:restoredTop sz="95732" autoAdjust="0"/>
  </p:normalViewPr>
  <p:slideViewPr>
    <p:cSldViewPr snapToGrid="0" showGuides="1">
      <p:cViewPr varScale="1">
        <p:scale>
          <a:sx n="108" d="100"/>
          <a:sy n="108" d="100"/>
        </p:scale>
        <p:origin x="800" y="200"/>
      </p:cViewPr>
      <p:guideLst>
        <p:guide orient="horz" pos="2273"/>
        <p:guide pos="3907"/>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DB03-95AA-41AE-850F-1E6D43F2FC2B}" type="datetimeFigureOut">
              <a:rPr lang="zh-CN" altLang="en-US" smtClean="0"/>
              <a:t>2021/12/19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1A5B8-F2C9-4428-B3B2-69DD1370C6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24</a:t>
            </a:fld>
            <a:endParaRPr lang="zh-CN" altLang="en-US"/>
          </a:p>
        </p:txBody>
      </p:sp>
    </p:spTree>
    <p:extLst>
      <p:ext uri="{BB962C8B-B14F-4D97-AF65-F5344CB8AC3E}">
        <p14:creationId xmlns:p14="http://schemas.microsoft.com/office/powerpoint/2010/main" val="3475699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7499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28</a:t>
            </a:fld>
            <a:endParaRPr lang="zh-CN" altLang="en-US"/>
          </a:p>
        </p:txBody>
      </p:sp>
    </p:spTree>
    <p:extLst>
      <p:ext uri="{BB962C8B-B14F-4D97-AF65-F5344CB8AC3E}">
        <p14:creationId xmlns:p14="http://schemas.microsoft.com/office/powerpoint/2010/main" val="1129431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29</a:t>
            </a:fld>
            <a:endParaRPr lang="zh-CN" altLang="en-US"/>
          </a:p>
        </p:txBody>
      </p:sp>
    </p:spTree>
    <p:extLst>
      <p:ext uri="{BB962C8B-B14F-4D97-AF65-F5344CB8AC3E}">
        <p14:creationId xmlns:p14="http://schemas.microsoft.com/office/powerpoint/2010/main" val="173411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30</a:t>
            </a:fld>
            <a:endParaRPr lang="zh-CN" altLang="en-US"/>
          </a:p>
        </p:txBody>
      </p:sp>
    </p:spTree>
    <p:extLst>
      <p:ext uri="{BB962C8B-B14F-4D97-AF65-F5344CB8AC3E}">
        <p14:creationId xmlns:p14="http://schemas.microsoft.com/office/powerpoint/2010/main" val="759502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31</a:t>
            </a:fld>
            <a:endParaRPr lang="zh-CN" altLang="en-US"/>
          </a:p>
        </p:txBody>
      </p:sp>
    </p:spTree>
    <p:extLst>
      <p:ext uri="{BB962C8B-B14F-4D97-AF65-F5344CB8AC3E}">
        <p14:creationId xmlns:p14="http://schemas.microsoft.com/office/powerpoint/2010/main" val="368824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32</a:t>
            </a:fld>
            <a:endParaRPr lang="zh-CN" altLang="en-US"/>
          </a:p>
        </p:txBody>
      </p:sp>
    </p:spTree>
    <p:extLst>
      <p:ext uri="{BB962C8B-B14F-4D97-AF65-F5344CB8AC3E}">
        <p14:creationId xmlns:p14="http://schemas.microsoft.com/office/powerpoint/2010/main" val="124222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33</a:t>
            </a:fld>
            <a:endParaRPr lang="zh-CN" altLang="en-US"/>
          </a:p>
        </p:txBody>
      </p:sp>
    </p:spTree>
    <p:extLst>
      <p:ext uri="{BB962C8B-B14F-4D97-AF65-F5344CB8AC3E}">
        <p14:creationId xmlns:p14="http://schemas.microsoft.com/office/powerpoint/2010/main" val="131665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34</a:t>
            </a:fld>
            <a:endParaRPr lang="zh-CN" altLang="en-US"/>
          </a:p>
        </p:txBody>
      </p:sp>
    </p:spTree>
    <p:extLst>
      <p:ext uri="{BB962C8B-B14F-4D97-AF65-F5344CB8AC3E}">
        <p14:creationId xmlns:p14="http://schemas.microsoft.com/office/powerpoint/2010/main" val="3872135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35</a:t>
            </a:fld>
            <a:endParaRPr lang="zh-CN" altLang="en-US"/>
          </a:p>
        </p:txBody>
      </p:sp>
    </p:spTree>
    <p:extLst>
      <p:ext uri="{BB962C8B-B14F-4D97-AF65-F5344CB8AC3E}">
        <p14:creationId xmlns:p14="http://schemas.microsoft.com/office/powerpoint/2010/main" val="1492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36</a:t>
            </a:fld>
            <a:endParaRPr lang="zh-CN" altLang="en-US"/>
          </a:p>
        </p:txBody>
      </p:sp>
    </p:spTree>
    <p:extLst>
      <p:ext uri="{BB962C8B-B14F-4D97-AF65-F5344CB8AC3E}">
        <p14:creationId xmlns:p14="http://schemas.microsoft.com/office/powerpoint/2010/main" val="63204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37</a:t>
            </a:fld>
            <a:endParaRPr lang="zh-CN" altLang="en-US"/>
          </a:p>
        </p:txBody>
      </p:sp>
    </p:spTree>
    <p:extLst>
      <p:ext uri="{BB962C8B-B14F-4D97-AF65-F5344CB8AC3E}">
        <p14:creationId xmlns:p14="http://schemas.microsoft.com/office/powerpoint/2010/main" val="3163849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38</a:t>
            </a:fld>
            <a:endParaRPr lang="zh-CN" altLang="en-US"/>
          </a:p>
        </p:txBody>
      </p:sp>
    </p:spTree>
    <p:extLst>
      <p:ext uri="{BB962C8B-B14F-4D97-AF65-F5344CB8AC3E}">
        <p14:creationId xmlns:p14="http://schemas.microsoft.com/office/powerpoint/2010/main" val="3730396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39</a:t>
            </a:fld>
            <a:endParaRPr lang="zh-CN" altLang="en-US"/>
          </a:p>
        </p:txBody>
      </p:sp>
    </p:spTree>
    <p:extLst>
      <p:ext uri="{BB962C8B-B14F-4D97-AF65-F5344CB8AC3E}">
        <p14:creationId xmlns:p14="http://schemas.microsoft.com/office/powerpoint/2010/main" val="420085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43916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41</a:t>
            </a:fld>
            <a:endParaRPr lang="zh-CN" altLang="en-US"/>
          </a:p>
        </p:txBody>
      </p:sp>
    </p:spTree>
    <p:extLst>
      <p:ext uri="{BB962C8B-B14F-4D97-AF65-F5344CB8AC3E}">
        <p14:creationId xmlns:p14="http://schemas.microsoft.com/office/powerpoint/2010/main" val="229452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42</a:t>
            </a:fld>
            <a:endParaRPr lang="zh-CN" altLang="en-US"/>
          </a:p>
        </p:txBody>
      </p:sp>
    </p:spTree>
    <p:extLst>
      <p:ext uri="{BB962C8B-B14F-4D97-AF65-F5344CB8AC3E}">
        <p14:creationId xmlns:p14="http://schemas.microsoft.com/office/powerpoint/2010/main" val="425568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43</a:t>
            </a:fld>
            <a:endParaRPr lang="zh-CN" altLang="en-US"/>
          </a:p>
        </p:txBody>
      </p:sp>
    </p:spTree>
    <p:extLst>
      <p:ext uri="{BB962C8B-B14F-4D97-AF65-F5344CB8AC3E}">
        <p14:creationId xmlns:p14="http://schemas.microsoft.com/office/powerpoint/2010/main" val="44858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44</a:t>
            </a:fld>
            <a:endParaRPr lang="zh-CN" altLang="en-US"/>
          </a:p>
        </p:txBody>
      </p:sp>
    </p:spTree>
    <p:extLst>
      <p:ext uri="{BB962C8B-B14F-4D97-AF65-F5344CB8AC3E}">
        <p14:creationId xmlns:p14="http://schemas.microsoft.com/office/powerpoint/2010/main" val="120274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45</a:t>
            </a:fld>
            <a:endParaRPr lang="zh-CN" altLang="en-US"/>
          </a:p>
        </p:txBody>
      </p:sp>
    </p:spTree>
    <p:extLst>
      <p:ext uri="{BB962C8B-B14F-4D97-AF65-F5344CB8AC3E}">
        <p14:creationId xmlns:p14="http://schemas.microsoft.com/office/powerpoint/2010/main" val="151299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5803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60963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875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16</a:t>
            </a:fld>
            <a:endParaRPr lang="zh-CN" altLang="en-US"/>
          </a:p>
        </p:txBody>
      </p:sp>
    </p:spTree>
    <p:extLst>
      <p:ext uri="{BB962C8B-B14F-4D97-AF65-F5344CB8AC3E}">
        <p14:creationId xmlns:p14="http://schemas.microsoft.com/office/powerpoint/2010/main" val="420044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91A5B8-F2C9-4428-B3B2-69DD1370C61E}" type="slidenum">
              <a:rPr lang="zh-CN" altLang="en-US" smtClean="0"/>
              <a:t>17</a:t>
            </a:fld>
            <a:endParaRPr lang="zh-CN" altLang="en-US"/>
          </a:p>
        </p:txBody>
      </p:sp>
    </p:spTree>
    <p:extLst>
      <p:ext uri="{BB962C8B-B14F-4D97-AF65-F5344CB8AC3E}">
        <p14:creationId xmlns:p14="http://schemas.microsoft.com/office/powerpoint/2010/main" val="1059122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页">
    <p:spTree>
      <p:nvGrpSpPr>
        <p:cNvPr id="1" name=""/>
        <p:cNvGrpSpPr/>
        <p:nvPr/>
      </p:nvGrpSpPr>
      <p:grpSpPr>
        <a:xfrm>
          <a:off x="0" y="0"/>
          <a:ext cx="0" cy="0"/>
          <a:chOff x="0" y="0"/>
          <a:chExt cx="0" cy="0"/>
        </a:xfrm>
      </p:grpSpPr>
      <p:sp>
        <p:nvSpPr>
          <p:cNvPr id="5" name="灯片编号占位符 1"/>
          <p:cNvSpPr>
            <a:spLocks noGrp="1"/>
          </p:cNvSpPr>
          <p:nvPr>
            <p:ph type="sldNum" sz="quarter" idx="12"/>
          </p:nvPr>
        </p:nvSpPr>
        <p:spPr>
          <a:xfrm>
            <a:off x="11373600" y="6447529"/>
            <a:ext cx="383485" cy="274636"/>
          </a:xfrm>
          <a:prstGeom prst="rect">
            <a:avLst/>
          </a:prstGeom>
        </p:spPr>
        <p:txBody>
          <a:bodyPr/>
          <a:lstStyle>
            <a:lvl1pPr algn="ctr">
              <a:defRPr lang="zh-CN" altLang="en-US" sz="1200" kern="1200" smtClean="0">
                <a:solidFill>
                  <a:schemeClr val="tx1">
                    <a:lumMod val="85000"/>
                    <a:lumOff val="15000"/>
                  </a:schemeClr>
                </a:solidFill>
                <a:latin typeface="Arial" panose="020B0604020202090204" pitchFamily="34" charset="0"/>
                <a:ea typeface="+mn-ea"/>
                <a:cs typeface="Arial" panose="020B0604020202090204" pitchFamily="34" charset="0"/>
              </a:defRPr>
            </a:lvl1pPr>
          </a:lstStyle>
          <a:p>
            <a:fld id="{D5308F9B-E27E-4AC9-94E5-7D7F63443F73}" type="slidenum">
              <a:rPr lang="en-US" altLang="zh-CN" smtClean="0"/>
              <a:t>‹#›</a:t>
            </a:fld>
            <a:endParaRPr lang="en-US" dirty="0"/>
          </a:p>
        </p:txBody>
      </p:sp>
      <p:sp>
        <p:nvSpPr>
          <p:cNvPr id="7" name="灯片编号占位符 1"/>
          <p:cNvSpPr txBox="1"/>
          <p:nvPr userDrawn="1"/>
        </p:nvSpPr>
        <p:spPr>
          <a:xfrm>
            <a:off x="11479655" y="6544747"/>
            <a:ext cx="654615" cy="27463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85000"/>
                    <a:lumOff val="15000"/>
                  </a:schemeClr>
                </a:solidFill>
                <a:latin typeface="Arial" panose="020B0604020202090204" pitchFamily="34" charset="0"/>
                <a:cs typeface="Arial" panose="020B0604020202090204" pitchFamily="34" charset="0"/>
              </a:rPr>
              <a:t>of 46</a:t>
            </a:r>
          </a:p>
          <a:p>
            <a:endParaRPr lang="zh-CN" altLang="en-US" sz="1200" dirty="0">
              <a:solidFill>
                <a:schemeClr val="tx1">
                  <a:lumMod val="85000"/>
                  <a:lumOff val="15000"/>
                </a:schemeClr>
              </a:solidFill>
              <a:latin typeface="Arial" panose="020B0604020202090204" pitchFamily="34" charset="0"/>
              <a:cs typeface="Arial" panose="020B0604020202090204" pitchFamily="34" charset="0"/>
            </a:endParaRPr>
          </a:p>
        </p:txBody>
      </p:sp>
      <p:cxnSp>
        <p:nvCxnSpPr>
          <p:cNvPr id="21" name="直接连接符 20"/>
          <p:cNvCxnSpPr/>
          <p:nvPr userDrawn="1"/>
        </p:nvCxnSpPr>
        <p:spPr>
          <a:xfrm>
            <a:off x="766763" y="712542"/>
            <a:ext cx="106584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占位符 7"/>
          <p:cNvSpPr>
            <a:spLocks noGrp="1"/>
          </p:cNvSpPr>
          <p:nvPr>
            <p:ph type="body" sz="quarter" idx="10"/>
          </p:nvPr>
        </p:nvSpPr>
        <p:spPr>
          <a:xfrm>
            <a:off x="714404" y="311256"/>
            <a:ext cx="4098515" cy="302170"/>
          </a:xfrm>
          <a:prstGeom prst="rect">
            <a:avLst/>
          </a:prstGeom>
        </p:spPr>
        <p:txBody>
          <a:bodyPr anchor="ctr"/>
          <a:lstStyle>
            <a:lvl1pPr marL="0" indent="0">
              <a:lnSpc>
                <a:spcPct val="100000"/>
              </a:lnSpc>
              <a:spcBef>
                <a:spcPts val="0"/>
              </a:spcBef>
              <a:buNone/>
              <a:defRPr sz="3600" b="1" baseline="0">
                <a:solidFill>
                  <a:srgbClr val="FF0000"/>
                </a:solidFill>
                <a:latin typeface="微软雅黑" charset="0"/>
                <a:ea typeface="微软雅黑" charset="0"/>
              </a:defRPr>
            </a:lvl1pPr>
          </a:lstStyle>
          <a:p>
            <a:pPr lvl="0"/>
            <a:endParaRPr lang="zh-CN" altLang="en-US" dirty="0"/>
          </a:p>
        </p:txBody>
      </p:sp>
      <p:sp>
        <p:nvSpPr>
          <p:cNvPr id="24" name="文本占位符 7"/>
          <p:cNvSpPr>
            <a:spLocks noGrp="1"/>
          </p:cNvSpPr>
          <p:nvPr>
            <p:ph type="body" sz="quarter" idx="13"/>
          </p:nvPr>
        </p:nvSpPr>
        <p:spPr>
          <a:xfrm>
            <a:off x="714375" y="782320"/>
            <a:ext cx="10926445" cy="426720"/>
          </a:xfrm>
          <a:prstGeom prst="rect">
            <a:avLst/>
          </a:prstGeom>
          <a:ln>
            <a:noFill/>
          </a:ln>
        </p:spPr>
        <p:txBody>
          <a:bodyPr anchor="ctr"/>
          <a:lstStyle>
            <a:lvl1pPr marL="0" indent="0">
              <a:lnSpc>
                <a:spcPct val="100000"/>
              </a:lnSpc>
              <a:spcBef>
                <a:spcPts val="0"/>
              </a:spcBef>
              <a:buNone/>
              <a:defRPr sz="2800" b="1" baseline="0">
                <a:solidFill>
                  <a:srgbClr val="0000FF"/>
                </a:solidFill>
                <a:latin typeface="微软雅黑" charset="0"/>
                <a:ea typeface="微软雅黑" charset="0"/>
              </a:defRPr>
            </a:lvl1pPr>
          </a:lstStyle>
          <a:p>
            <a:pPr lvl="0"/>
            <a:endParaRPr lang="zh-CN" altLang="en-US" dirty="0"/>
          </a:p>
        </p:txBody>
      </p:sp>
      <p:sp>
        <p:nvSpPr>
          <p:cNvPr id="22" name="矩形 21"/>
          <p:cNvSpPr/>
          <p:nvPr userDrawn="1"/>
        </p:nvSpPr>
        <p:spPr>
          <a:xfrm>
            <a:off x="465455" y="165100"/>
            <a:ext cx="248920" cy="10553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2021/12/19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2021/12/19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cmi1cKXul2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reesound.org/people/Xanco123/sounds/233311/" TargetMode="External"/><Relationship Id="rId2" Type="http://schemas.openxmlformats.org/officeDocument/2006/relationships/hyperlink" Target="https://freesound.org/people/Mativve/sounds/416778/"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cmi1cKXul2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vive-&#24460;&#28010;&#28526;/&#24478;-&#27785;&#28024;&#24863;-&#21040;-&#33256;&#22580;&#24863;-vr&#24478;&#27492;&#36914;&#20837;&#19968;&#20491;&#26032;&#26178;&#20195;-53b3ae4d200b"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ilibili.com/video/BV1mz4y1R7BT?p=3&amp;t=40.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414270"/>
            <a:ext cx="9144000" cy="946150"/>
          </a:xfrm>
        </p:spPr>
        <p:txBody>
          <a:bodyPr>
            <a:noAutofit/>
          </a:bodyPr>
          <a:lstStyle/>
          <a:p>
            <a:r>
              <a:rPr lang="zh-CN" altLang="en-US" sz="3600">
                <a:latin typeface="微软雅黑" charset="0"/>
                <a:ea typeface="微软雅黑" charset="0"/>
                <a:cs typeface="微软雅黑" charset="0"/>
              </a:rPr>
              <a:t>Effects of </a:t>
            </a:r>
            <a:r>
              <a:rPr lang="zh-CN" altLang="en-US" sz="3600" b="1">
                <a:solidFill>
                  <a:srgbClr val="FF0000"/>
                </a:solidFill>
                <a:latin typeface="微软雅黑" charset="0"/>
                <a:ea typeface="微软雅黑" charset="0"/>
                <a:cs typeface="微软雅黑" charset="0"/>
              </a:rPr>
              <a:t>Emotion</a:t>
            </a:r>
            <a:r>
              <a:rPr lang="zh-CN" altLang="en-US" sz="3600">
                <a:latin typeface="微软雅黑" charset="0"/>
                <a:ea typeface="微软雅黑" charset="0"/>
                <a:cs typeface="微软雅黑" charset="0"/>
              </a:rPr>
              <a:t> and </a:t>
            </a:r>
            <a:r>
              <a:rPr lang="zh-CN" altLang="en-US" sz="3600" b="1">
                <a:solidFill>
                  <a:srgbClr val="FF0000"/>
                </a:solidFill>
                <a:latin typeface="微软雅黑" charset="0"/>
                <a:ea typeface="微软雅黑" charset="0"/>
                <a:cs typeface="微软雅黑" charset="0"/>
              </a:rPr>
              <a:t>Agency</a:t>
            </a:r>
            <a:r>
              <a:rPr lang="zh-CN" altLang="en-US" sz="3600">
                <a:latin typeface="微软雅黑" charset="0"/>
                <a:ea typeface="微软雅黑" charset="0"/>
                <a:cs typeface="微软雅黑" charset="0"/>
              </a:rPr>
              <a:t> on </a:t>
            </a:r>
            <a:r>
              <a:rPr lang="zh-CN" altLang="en-US" sz="3600" b="1">
                <a:solidFill>
                  <a:srgbClr val="FF0000"/>
                </a:solidFill>
                <a:latin typeface="微软雅黑" charset="0"/>
                <a:ea typeface="微软雅黑" charset="0"/>
                <a:cs typeface="微软雅黑" charset="0"/>
              </a:rPr>
              <a:t>Presence</a:t>
            </a:r>
            <a:r>
              <a:rPr lang="zh-CN" altLang="en-US" sz="3600">
                <a:latin typeface="微软雅黑" charset="0"/>
                <a:ea typeface="微软雅黑" charset="0"/>
                <a:cs typeface="微软雅黑" charset="0"/>
              </a:rPr>
              <a:t> in </a:t>
            </a:r>
            <a:r>
              <a:rPr lang="zh-CN" altLang="en-US" sz="3600" b="1">
                <a:solidFill>
                  <a:srgbClr val="0000FF"/>
                </a:solidFill>
                <a:latin typeface="微软雅黑" charset="0"/>
                <a:ea typeface="微软雅黑" charset="0"/>
                <a:cs typeface="微软雅黑" charset="0"/>
              </a:rPr>
              <a:t>Virtual Reality</a:t>
            </a:r>
          </a:p>
        </p:txBody>
      </p:sp>
      <p:sp>
        <p:nvSpPr>
          <p:cNvPr id="3" name="副标题 2"/>
          <p:cNvSpPr>
            <a:spLocks noGrp="1"/>
          </p:cNvSpPr>
          <p:nvPr>
            <p:ph type="subTitle" idx="1"/>
          </p:nvPr>
        </p:nvSpPr>
        <p:spPr>
          <a:xfrm>
            <a:off x="4393565" y="4779645"/>
            <a:ext cx="2951480" cy="813435"/>
          </a:xfrm>
        </p:spPr>
        <p:txBody>
          <a:bodyPr/>
          <a:lstStyle/>
          <a:p>
            <a:pPr marL="342900" indent="-342900" algn="l">
              <a:buFont typeface="Wingdings" panose="05000000000000000000" charset="0"/>
              <a:buChar char=""/>
            </a:pPr>
            <a:r>
              <a:rPr lang="en-US" altLang="zh-CN" sz="2000">
                <a:latin typeface="微软雅黑" charset="0"/>
                <a:ea typeface="微软雅黑" charset="0"/>
                <a:cs typeface="微软雅黑" charset="0"/>
              </a:rPr>
              <a:t>Reporter</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WYM</a:t>
            </a:r>
            <a:endParaRPr lang="zh-CN" altLang="en-US" sz="2000">
              <a:latin typeface="微软雅黑" charset="0"/>
              <a:ea typeface="微软雅黑" charset="0"/>
              <a:cs typeface="微软雅黑" charset="0"/>
            </a:endParaRPr>
          </a:p>
          <a:p>
            <a:pPr marL="342900" indent="-342900" algn="l">
              <a:buFont typeface="Wingdings" panose="05000000000000000000" charset="0"/>
              <a:buChar char=""/>
            </a:pPr>
            <a:r>
              <a:rPr lang="en-US" altLang="zh-CN" sz="2000">
                <a:latin typeface="微软雅黑" charset="0"/>
                <a:ea typeface="微软雅黑" charset="0"/>
                <a:cs typeface="微软雅黑" charset="0"/>
              </a:rPr>
              <a:t>Date</a:t>
            </a:r>
            <a:r>
              <a:rPr lang="zh-CN" altLang="en-US" sz="2000">
                <a:latin typeface="微软雅黑" charset="0"/>
                <a:ea typeface="微软雅黑" charset="0"/>
                <a:cs typeface="微软雅黑" charset="0"/>
              </a:rPr>
              <a:t>：2021-</a:t>
            </a:r>
            <a:r>
              <a:rPr lang="en-US" altLang="zh-CN" sz="2000">
                <a:latin typeface="微软雅黑" charset="0"/>
                <a:ea typeface="微软雅黑" charset="0"/>
                <a:cs typeface="微软雅黑" charset="0"/>
              </a:rPr>
              <a:t>12</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17</a:t>
            </a:r>
          </a:p>
        </p:txBody>
      </p:sp>
      <p:cxnSp>
        <p:nvCxnSpPr>
          <p:cNvPr id="19" name="直接连接符 18"/>
          <p:cNvCxnSpPr/>
          <p:nvPr/>
        </p:nvCxnSpPr>
        <p:spPr>
          <a:xfrm>
            <a:off x="1274618" y="2004497"/>
            <a:ext cx="9504219" cy="40838"/>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393529" y="1793984"/>
            <a:ext cx="951230" cy="460375"/>
          </a:xfrm>
          <a:prstGeom prst="rect">
            <a:avLst/>
          </a:prstGeom>
          <a:solidFill>
            <a:schemeClr val="bg1"/>
          </a:solidFill>
        </p:spPr>
        <p:txBody>
          <a:bodyPr wrap="none" rtlCol="0">
            <a:spAutoFit/>
          </a:bodyPr>
          <a:lstStyle/>
          <a:p>
            <a:r>
              <a:rPr lang="en-US" altLang="zh-CN" sz="2400" b="1" dirty="0">
                <a:solidFill>
                  <a:schemeClr val="accent1">
                    <a:lumMod val="50000"/>
                  </a:schemeClr>
                </a:solidFill>
                <a:latin typeface="楷体" panose="02010609060101010101" charset="-122"/>
                <a:ea typeface="楷体" panose="02010609060101010101" charset="-122"/>
              </a:rPr>
              <a:t>Title</a:t>
            </a:r>
            <a:endParaRPr lang="zh-CN" altLang="en-US" sz="2400" b="1" dirty="0">
              <a:solidFill>
                <a:schemeClr val="accent1">
                  <a:lumMod val="50000"/>
                </a:schemeClr>
              </a:solidFill>
              <a:latin typeface="楷体" panose="02010609060101010101" charset="-122"/>
              <a:ea typeface="楷体" panose="02010609060101010101" charset="-122"/>
            </a:endParaRPr>
          </a:p>
        </p:txBody>
      </p:sp>
      <p:cxnSp>
        <p:nvCxnSpPr>
          <p:cNvPr id="20" name="直接连接符 19"/>
          <p:cNvCxnSpPr/>
          <p:nvPr/>
        </p:nvCxnSpPr>
        <p:spPr>
          <a:xfrm>
            <a:off x="1246909" y="3429000"/>
            <a:ext cx="9531928" cy="0"/>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4751214"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t>2. </a:t>
            </a:r>
            <a:r>
              <a:t>实验设置简述：一个2x2的设计方案</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10</a:t>
            </a:fld>
            <a:endParaRPr lang="zh-CN" altLang="en-US"/>
          </a:p>
        </p:txBody>
      </p:sp>
      <p:pic>
        <p:nvPicPr>
          <p:cNvPr id="8" name="图片 7">
            <a:hlinkClick r:id="rId2"/>
            <a:extLst>
              <a:ext uri="{FF2B5EF4-FFF2-40B4-BE49-F238E27FC236}">
                <a16:creationId xmlns:a16="http://schemas.microsoft.com/office/drawing/2014/main" id="{F23E3598-E363-984E-9033-535EA79FC44D}"/>
              </a:ext>
            </a:extLst>
          </p:cNvPr>
          <p:cNvPicPr>
            <a:picLocks noChangeAspect="1"/>
          </p:cNvPicPr>
          <p:nvPr/>
        </p:nvPicPr>
        <p:blipFill>
          <a:blip r:embed="rId3"/>
          <a:stretch>
            <a:fillRect/>
          </a:stretch>
        </p:blipFill>
        <p:spPr>
          <a:xfrm>
            <a:off x="1773878" y="1377934"/>
            <a:ext cx="8644243" cy="4846221"/>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042160"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ltLang="zh-CN" dirty="0"/>
              <a:t>3.</a:t>
            </a:r>
            <a:r>
              <a:rPr lang="zh-CN" altLang="en-US" dirty="0"/>
              <a:t> 本文主要贡献：情绪、代理与临场感的关系</a:t>
            </a:r>
            <a:endParaRPr dirty="0"/>
          </a:p>
        </p:txBody>
      </p:sp>
      <p:sp>
        <p:nvSpPr>
          <p:cNvPr id="3" name="灯片编号占位符 2"/>
          <p:cNvSpPr>
            <a:spLocks noGrp="1"/>
          </p:cNvSpPr>
          <p:nvPr>
            <p:ph type="sldNum" sz="quarter" idx="12"/>
          </p:nvPr>
        </p:nvSpPr>
        <p:spPr/>
        <p:txBody>
          <a:bodyPr/>
          <a:lstStyle/>
          <a:p>
            <a:fld id="{7D9BB5D0-35E4-459D-AEF3-FE4D7C45CC19}" type="slidenum">
              <a:rPr lang="zh-CN" altLang="en-US" smtClean="0"/>
              <a:t>11</a:t>
            </a:fld>
            <a:endParaRPr lang="zh-CN" altLang="en-US"/>
          </a:p>
        </p:txBody>
      </p:sp>
      <p:sp>
        <p:nvSpPr>
          <p:cNvPr id="8" name="文本框 7">
            <a:extLst>
              <a:ext uri="{FF2B5EF4-FFF2-40B4-BE49-F238E27FC236}">
                <a16:creationId xmlns:a16="http://schemas.microsoft.com/office/drawing/2014/main" id="{884608FA-14EE-3A47-BE92-5A9C11326793}"/>
              </a:ext>
            </a:extLst>
          </p:cNvPr>
          <p:cNvSpPr txBox="1"/>
          <p:nvPr/>
        </p:nvSpPr>
        <p:spPr>
          <a:xfrm>
            <a:off x="1521567" y="1841666"/>
            <a:ext cx="9312059" cy="5016758"/>
          </a:xfrm>
          <a:prstGeom prst="rect">
            <a:avLst/>
          </a:prstGeom>
          <a:noFill/>
        </p:spPr>
        <p:txBody>
          <a:bodyPr wrap="square">
            <a:spAutoFit/>
          </a:bodyPr>
          <a:lstStyle/>
          <a:p>
            <a:pPr marL="342900" indent="-342900">
              <a:buFont typeface="Wingdings" pitchFamily="2" charset="2"/>
              <a:buChar char="l"/>
            </a:pPr>
            <a:r>
              <a:rPr lang="en" altLang="zh-CN" sz="2400" dirty="0">
                <a:solidFill>
                  <a:srgbClr val="000000"/>
                </a:solidFill>
                <a:latin typeface="Microsoft YaHei" panose="020B0503020204020204" pitchFamily="34" charset="-122"/>
                <a:ea typeface="Microsoft YaHei" panose="020B0503020204020204" pitchFamily="34" charset="-122"/>
              </a:rPr>
              <a:t>Evidence that both </a:t>
            </a:r>
            <a:r>
              <a:rPr lang="en" altLang="zh-CN" sz="2400" dirty="0">
                <a:solidFill>
                  <a:srgbClr val="FF0000"/>
                </a:solidFill>
                <a:latin typeface="Microsoft YaHei" panose="020B0503020204020204" pitchFamily="34" charset="-122"/>
                <a:ea typeface="Microsoft YaHei" panose="020B0503020204020204" pitchFamily="34" charset="-122"/>
              </a:rPr>
              <a:t>the dominant emotion </a:t>
            </a:r>
            <a:r>
              <a:rPr lang="en" altLang="zh-CN" sz="2400" dirty="0">
                <a:solidFill>
                  <a:srgbClr val="000000"/>
                </a:solidFill>
                <a:latin typeface="Microsoft YaHei" panose="020B0503020204020204" pitchFamily="34" charset="-122"/>
                <a:ea typeface="Microsoft YaHei" panose="020B0503020204020204" pitchFamily="34" charset="-122"/>
              </a:rPr>
              <a:t>induced by a virtual environment and </a:t>
            </a:r>
            <a:r>
              <a:rPr lang="en" altLang="zh-CN" sz="2400" dirty="0">
                <a:solidFill>
                  <a:srgbClr val="FF0000"/>
                </a:solidFill>
                <a:latin typeface="Microsoft YaHei" panose="020B0503020204020204" pitchFamily="34" charset="-122"/>
                <a:ea typeface="Microsoft YaHei" panose="020B0503020204020204" pitchFamily="34" charset="-122"/>
              </a:rPr>
              <a:t>the agency </a:t>
            </a:r>
            <a:r>
              <a:rPr lang="en" altLang="zh-CN" sz="2400" dirty="0">
                <a:solidFill>
                  <a:srgbClr val="000000"/>
                </a:solidFill>
                <a:latin typeface="Microsoft YaHei" panose="020B0503020204020204" pitchFamily="34" charset="-122"/>
                <a:ea typeface="Microsoft YaHei" panose="020B0503020204020204" pitchFamily="34" charset="-122"/>
              </a:rPr>
              <a:t>afforded by the latter are </a:t>
            </a:r>
            <a:r>
              <a:rPr lang="en" altLang="zh-CN" sz="2400" b="1" dirty="0">
                <a:solidFill>
                  <a:srgbClr val="0000FF"/>
                </a:solidFill>
                <a:latin typeface="Microsoft YaHei" panose="020B0503020204020204" pitchFamily="34" charset="-122"/>
                <a:ea typeface="Microsoft YaHei" panose="020B0503020204020204" pitchFamily="34" charset="-122"/>
              </a:rPr>
              <a:t>positively related to presence</a:t>
            </a:r>
            <a:r>
              <a:rPr lang="en" altLang="zh-CN" sz="2400" dirty="0">
                <a:solidFill>
                  <a:srgbClr val="000000"/>
                </a:solidFill>
                <a:latin typeface="Microsoft YaHei" panose="020B0503020204020204" pitchFamily="34" charset="-122"/>
                <a:ea typeface="Microsoft YaHei" panose="020B0503020204020204" pitchFamily="34" charset="-122"/>
              </a:rPr>
              <a:t>. </a:t>
            </a:r>
          </a:p>
          <a:p>
            <a:pPr marL="342900" indent="-342900">
              <a:buFont typeface="Wingdings" pitchFamily="2" charset="2"/>
              <a:buChar char="ü"/>
            </a:pPr>
            <a:r>
              <a:rPr lang="zh-CN" altLang="en-US" sz="2000">
                <a:latin typeface="KaiTi" panose="02010609060101010101" pitchFamily="49" charset="-122"/>
                <a:ea typeface="KaiTi" panose="02010609060101010101" pitchFamily="49" charset="-122"/>
              </a:rPr>
              <a:t>证据表明，虚拟环境诱导的主导情绪和提供给用户的代理与临场感呈正相关。</a:t>
            </a:r>
            <a:endParaRPr lang="en-US" altLang="zh-CN" sz="2000">
              <a:latin typeface="KaiTi" panose="02010609060101010101" pitchFamily="49" charset="-122"/>
              <a:ea typeface="KaiTi" panose="02010609060101010101" pitchFamily="49" charset="-122"/>
            </a:endParaRPr>
          </a:p>
          <a:p>
            <a:endParaRPr lang="en" altLang="zh-CN" sz="2400" dirty="0">
              <a:solidFill>
                <a:srgbClr val="000000"/>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l"/>
            </a:pPr>
            <a:r>
              <a:rPr lang="en" altLang="zh-CN" sz="2400" dirty="0">
                <a:solidFill>
                  <a:srgbClr val="000000"/>
                </a:solidFill>
                <a:latin typeface="Microsoft YaHei" panose="020B0503020204020204" pitchFamily="34" charset="-122"/>
                <a:ea typeface="Microsoft YaHei" panose="020B0503020204020204" pitchFamily="34" charset="-122"/>
              </a:rPr>
              <a:t>Evidence that the effects of </a:t>
            </a:r>
            <a:r>
              <a:rPr lang="en" altLang="zh-CN" sz="2400" dirty="0">
                <a:solidFill>
                  <a:srgbClr val="FF0000"/>
                </a:solidFill>
                <a:latin typeface="Microsoft YaHei" panose="020B0503020204020204" pitchFamily="34" charset="-122"/>
                <a:ea typeface="Microsoft YaHei" panose="020B0503020204020204" pitchFamily="34" charset="-122"/>
              </a:rPr>
              <a:t>emotion on presence </a:t>
            </a:r>
            <a:r>
              <a:rPr lang="en" altLang="zh-CN" sz="2400" dirty="0">
                <a:solidFill>
                  <a:srgbClr val="000000"/>
                </a:solidFill>
                <a:latin typeface="Microsoft YaHei" panose="020B0503020204020204" pitchFamily="34" charset="-122"/>
                <a:ea typeface="Microsoft YaHei" panose="020B0503020204020204" pitchFamily="34" charset="-122"/>
              </a:rPr>
              <a:t>are </a:t>
            </a:r>
            <a:r>
              <a:rPr lang="en" altLang="zh-CN" sz="2400" b="1" dirty="0">
                <a:solidFill>
                  <a:srgbClr val="0000FF"/>
                </a:solidFill>
                <a:latin typeface="Microsoft YaHei" panose="020B0503020204020204" pitchFamily="34" charset="-122"/>
                <a:ea typeface="Microsoft YaHei" panose="020B0503020204020204" pitchFamily="34" charset="-122"/>
              </a:rPr>
              <a:t>moderated by agency</a:t>
            </a:r>
            <a:r>
              <a:rPr lang="en" altLang="zh-CN" sz="2400" dirty="0">
                <a:solidFill>
                  <a:srgbClr val="000000"/>
                </a:solidFill>
                <a:latin typeface="Microsoft YaHei" panose="020B0503020204020204" pitchFamily="34" charset="-122"/>
                <a:ea typeface="Microsoft YaHei" panose="020B0503020204020204" pitchFamily="34" charset="-122"/>
              </a:rPr>
              <a:t>. </a:t>
            </a:r>
          </a:p>
          <a:p>
            <a:pPr marL="342900" indent="-342900">
              <a:buFont typeface="Wingdings" pitchFamily="2" charset="2"/>
              <a:buChar char="ü"/>
            </a:pPr>
            <a:r>
              <a:rPr lang="zh-CN" altLang="en-US" sz="2000">
                <a:latin typeface="KaiTi" panose="02010609060101010101" pitchFamily="49" charset="-122"/>
                <a:ea typeface="KaiTi" panose="02010609060101010101" pitchFamily="49" charset="-122"/>
              </a:rPr>
              <a:t>研究表明，代理可以减弱情绪对临场感的影响。</a:t>
            </a:r>
            <a:endParaRPr lang="en-US" altLang="zh-CN" sz="2000">
              <a:latin typeface="KaiTi" panose="02010609060101010101" pitchFamily="49" charset="-122"/>
              <a:ea typeface="KaiTi" panose="02010609060101010101" pitchFamily="49" charset="-122"/>
            </a:endParaRPr>
          </a:p>
          <a:p>
            <a:endParaRPr lang="en" altLang="zh-CN" sz="2400" dirty="0">
              <a:solidFill>
                <a:srgbClr val="000000"/>
              </a:solidFill>
              <a:latin typeface="Microsoft YaHei" panose="020B0503020204020204" pitchFamily="34" charset="-122"/>
              <a:ea typeface="Microsoft YaHei" panose="020B0503020204020204" pitchFamily="34" charset="-122"/>
            </a:endParaRPr>
          </a:p>
          <a:p>
            <a:pPr marL="342900" indent="-342900">
              <a:buClr>
                <a:schemeClr val="tx1"/>
              </a:buClr>
              <a:buFont typeface="Wingdings" pitchFamily="2" charset="2"/>
              <a:buChar char="l"/>
            </a:pPr>
            <a:r>
              <a:rPr lang="en" altLang="zh-CN" sz="2400" b="1" dirty="0">
                <a:solidFill>
                  <a:srgbClr val="0000FF"/>
                </a:solidFill>
                <a:latin typeface="Microsoft YaHei" panose="020B0503020204020204" pitchFamily="34" charset="-122"/>
                <a:ea typeface="Microsoft YaHei" panose="020B0503020204020204" pitchFamily="34" charset="-122"/>
              </a:rPr>
              <a:t>A structural equation model </a:t>
            </a:r>
            <a:r>
              <a:rPr lang="en" altLang="zh-CN" sz="2400" dirty="0">
                <a:solidFill>
                  <a:srgbClr val="000000"/>
                </a:solidFill>
                <a:latin typeface="Microsoft YaHei" panose="020B0503020204020204" pitchFamily="34" charset="-122"/>
                <a:ea typeface="Microsoft YaHei" panose="020B0503020204020204" pitchFamily="34" charset="-122"/>
              </a:rPr>
              <a:t>explaining the effects of emotion and agency on presence by separating design factors from subjective measures.</a:t>
            </a:r>
          </a:p>
          <a:p>
            <a:pPr marL="342900" indent="-342900">
              <a:buClr>
                <a:schemeClr val="tx1"/>
              </a:buClr>
              <a:buFont typeface="Wingdings" pitchFamily="2" charset="2"/>
              <a:buChar char="ü"/>
            </a:pPr>
            <a:r>
              <a:rPr lang="zh-CN" altLang="en-US" sz="2000">
                <a:latin typeface="KaiTi" panose="02010609060101010101" pitchFamily="49" charset="-122"/>
                <a:ea typeface="KaiTi" panose="02010609060101010101" pitchFamily="49" charset="-122"/>
              </a:rPr>
              <a:t>文章提出了一个结构方程模型（</a:t>
            </a:r>
            <a:r>
              <a:rPr lang="en" altLang="zh-CN" sz="2000">
                <a:latin typeface="KaiTi" panose="02010609060101010101" pitchFamily="49" charset="-122"/>
                <a:ea typeface="KaiTi" panose="02010609060101010101" pitchFamily="49" charset="-122"/>
              </a:rPr>
              <a:t>SEM</a:t>
            </a:r>
            <a:r>
              <a:rPr lang="zh-CN" altLang="en" sz="2000">
                <a:latin typeface="KaiTi" panose="02010609060101010101" pitchFamily="49" charset="-122"/>
                <a:ea typeface="KaiTi" panose="02010609060101010101" pitchFamily="49" charset="-122"/>
              </a:rPr>
              <a:t>），</a:t>
            </a:r>
            <a:r>
              <a:rPr lang="zh-CN" altLang="en-US" sz="2000">
                <a:latin typeface="KaiTi" panose="02010609060101010101" pitchFamily="49" charset="-122"/>
                <a:ea typeface="KaiTi" panose="02010609060101010101" pitchFamily="49" charset="-122"/>
              </a:rPr>
              <a:t>通过主观测量，分别设计一些因素，解释了情绪和代理对临场感的影响。</a:t>
            </a:r>
          </a:p>
        </p:txBody>
      </p:sp>
      <p:sp>
        <p:nvSpPr>
          <p:cNvPr id="7" name="文本框 6">
            <a:extLst>
              <a:ext uri="{FF2B5EF4-FFF2-40B4-BE49-F238E27FC236}">
                <a16:creationId xmlns:a16="http://schemas.microsoft.com/office/drawing/2014/main" id="{9FCBD9BD-365E-A74A-8EE3-DCEA38734E3F}"/>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主要贡献：</a:t>
            </a:r>
            <a:endParaRPr lang="zh-CN" altLang="en-US" sz="2400" dirty="0">
              <a:solidFill>
                <a:schemeClr val="tx1"/>
              </a:solidFill>
              <a:latin typeface="微软雅黑" charset="0"/>
              <a:ea typeface="微软雅黑" charset="0"/>
              <a:cs typeface="微软雅黑" charset="0"/>
            </a:endParaRPr>
          </a:p>
        </p:txBody>
      </p:sp>
    </p:spTree>
    <p:extLst>
      <p:ext uri="{BB962C8B-B14F-4D97-AF65-F5344CB8AC3E}">
        <p14:creationId xmlns:p14="http://schemas.microsoft.com/office/powerpoint/2010/main" val="324621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dirty="0"/>
              <a:t>第二部分：相关工作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6" name="文本框 5">
            <a:extLst>
              <a:ext uri="{FF2B5EF4-FFF2-40B4-BE49-F238E27FC236}">
                <a16:creationId xmlns:a16="http://schemas.microsoft.com/office/drawing/2014/main" id="{F306F7D7-2521-8E40-BA03-91C6445DAB2D}"/>
              </a:ext>
            </a:extLst>
          </p:cNvPr>
          <p:cNvSpPr txBox="1"/>
          <p:nvPr/>
        </p:nvSpPr>
        <p:spPr>
          <a:xfrm>
            <a:off x="3277161" y="1705253"/>
            <a:ext cx="5850403" cy="3269549"/>
          </a:xfrm>
          <a:prstGeom prst="rect">
            <a:avLst/>
          </a:prstGeom>
          <a:noFill/>
        </p:spPr>
        <p:txBody>
          <a:bodyPr wrap="square" rtlCol="0">
            <a:spAutoFit/>
          </a:bodyPr>
          <a:lstStyle/>
          <a:p>
            <a:pPr marL="571500" lvl="0" indent="-571500">
              <a:lnSpc>
                <a:spcPct val="150000"/>
              </a:lnSpc>
              <a:buFont typeface="Wingdings" panose="05000000000000000000" pitchFamily="2" charset="2"/>
              <a:buChar char="n"/>
              <a:defRPr/>
            </a:pPr>
            <a:r>
              <a:rPr lang="en-US" altLang="zh-CN" sz="2000" b="1" dirty="0">
                <a:solidFill>
                  <a:schemeClr val="bg1">
                    <a:lumMod val="65000"/>
                  </a:schemeClr>
                </a:solidFill>
                <a:latin typeface="微软雅黑" panose="020B0503020204020204" pitchFamily="34" charset="-122"/>
                <a:ea typeface="微软雅黑" panose="020B0503020204020204" pitchFamily="34" charset="-122"/>
              </a:rPr>
              <a:t>Part1: Introduction</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cs typeface="+mn-cs"/>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mn-cs"/>
              </a:rPr>
              <a:t>Part2: Related Works</a:t>
            </a:r>
          </a:p>
          <a:p>
            <a:pPr marL="800100" lvl="1" indent="-342900">
              <a:lnSpc>
                <a:spcPct val="150000"/>
              </a:lnSpc>
              <a:buClr>
                <a:schemeClr val="tx1"/>
              </a:buClr>
              <a:buFont typeface="Wingdings" pitchFamily="2" charset="2"/>
              <a:buChar char="l"/>
              <a:defRPr/>
            </a:pPr>
            <a:r>
              <a:rPr lang="zh-CN" altLang="en-US" sz="2000" dirty="0">
                <a:solidFill>
                  <a:srgbClr val="FF0000"/>
                </a:solidFill>
                <a:latin typeface="微软雅黑" panose="020B0503020204020204" pitchFamily="34" charset="-122"/>
                <a:ea typeface="微软雅黑" panose="020B0503020204020204" pitchFamily="34" charset="-122"/>
              </a:rPr>
              <a:t>情绪</a:t>
            </a:r>
            <a:r>
              <a:rPr lang="zh-CN" altLang="en-US" sz="2000" dirty="0">
                <a:latin typeface="微软雅黑" panose="020B0503020204020204" pitchFamily="34" charset="-122"/>
                <a:ea typeface="微软雅黑" panose="020B0503020204020204" pitchFamily="34" charset="-122"/>
              </a:rPr>
              <a:t>对临场感的影响</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chemeClr val="tx1"/>
              </a:buClr>
              <a:buFont typeface="Wingdings" pitchFamily="2" charset="2"/>
              <a:buChar char="l"/>
              <a:defRPr/>
            </a:pPr>
            <a:r>
              <a:rPr lang="zh-CN" altLang="en-US" sz="2000" dirty="0">
                <a:solidFill>
                  <a:srgbClr val="FF0000"/>
                </a:solidFill>
                <a:latin typeface="微软雅黑" panose="020B0503020204020204" pitchFamily="34" charset="-122"/>
                <a:ea typeface="微软雅黑" panose="020B0503020204020204" pitchFamily="34" charset="-122"/>
              </a:rPr>
              <a:t>代理</a:t>
            </a:r>
            <a:r>
              <a:rPr lang="zh-CN" altLang="en-US" sz="2000" dirty="0">
                <a:latin typeface="微软雅黑" panose="020B0503020204020204" pitchFamily="34" charset="-122"/>
                <a:ea typeface="微软雅黑" panose="020B0503020204020204" pitchFamily="34" charset="-122"/>
              </a:rPr>
              <a:t>对临场感的影响</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Part3: Methodology</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Part4: Results</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Part5: Discussion</a:t>
            </a:r>
          </a:p>
        </p:txBody>
      </p:sp>
    </p:spTree>
    <p:extLst>
      <p:ext uri="{BB962C8B-B14F-4D97-AF65-F5344CB8AC3E}">
        <p14:creationId xmlns:p14="http://schemas.microsoft.com/office/powerpoint/2010/main" val="396434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2</a:t>
            </a:r>
            <a:r>
              <a:rPr lang="zh-CN" altLang="en-US" dirty="0"/>
              <a:t>: </a:t>
            </a:r>
            <a:r>
              <a:rPr lang="en" altLang="zh-CN" dirty="0"/>
              <a:t>Related Works</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情绪对临场感的影响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13</a:t>
            </a:fld>
            <a:endParaRPr lang="zh-CN" altLang="en-US"/>
          </a:p>
        </p:txBody>
      </p:sp>
      <p:graphicFrame>
        <p:nvGraphicFramePr>
          <p:cNvPr id="2" name="表格 5">
            <a:extLst>
              <a:ext uri="{FF2B5EF4-FFF2-40B4-BE49-F238E27FC236}">
                <a16:creationId xmlns:a16="http://schemas.microsoft.com/office/drawing/2014/main" id="{80C9D53A-2E25-7045-BB52-952B3B60C2CD}"/>
              </a:ext>
            </a:extLst>
          </p:cNvPr>
          <p:cNvGraphicFramePr>
            <a:graphicFrameLocks noGrp="1"/>
          </p:cNvGraphicFramePr>
          <p:nvPr>
            <p:extLst>
              <p:ext uri="{D42A27DB-BD31-4B8C-83A1-F6EECF244321}">
                <p14:modId xmlns:p14="http://schemas.microsoft.com/office/powerpoint/2010/main" val="3260624171"/>
              </p:ext>
            </p:extLst>
          </p:nvPr>
        </p:nvGraphicFramePr>
        <p:xfrm>
          <a:off x="2138363" y="2068830"/>
          <a:ext cx="8127999" cy="3388360"/>
        </p:xfrm>
        <a:graphic>
          <a:graphicData uri="http://schemas.openxmlformats.org/drawingml/2006/table">
            <a:tbl>
              <a:tblPr firstRow="1" bandRow="1">
                <a:tableStyleId>{7E9639D4-E3E2-4D34-9284-5A2195B3D0D7}</a:tableStyleId>
              </a:tblPr>
              <a:tblGrid>
                <a:gridCol w="1637521">
                  <a:extLst>
                    <a:ext uri="{9D8B030D-6E8A-4147-A177-3AD203B41FA5}">
                      <a16:colId xmlns:a16="http://schemas.microsoft.com/office/drawing/2014/main" val="1499638982"/>
                    </a:ext>
                  </a:extLst>
                </a:gridCol>
                <a:gridCol w="3917373">
                  <a:extLst>
                    <a:ext uri="{9D8B030D-6E8A-4147-A177-3AD203B41FA5}">
                      <a16:colId xmlns:a16="http://schemas.microsoft.com/office/drawing/2014/main" val="236718659"/>
                    </a:ext>
                  </a:extLst>
                </a:gridCol>
                <a:gridCol w="2573105">
                  <a:extLst>
                    <a:ext uri="{9D8B030D-6E8A-4147-A177-3AD203B41FA5}">
                      <a16:colId xmlns:a16="http://schemas.microsoft.com/office/drawing/2014/main" val="3956038195"/>
                    </a:ext>
                  </a:extLst>
                </a:gridCol>
              </a:tblGrid>
              <a:tr h="370840">
                <a:tc>
                  <a:txBody>
                    <a:bodyPr/>
                    <a:lstStyle/>
                    <a:p>
                      <a:pPr algn="ctr"/>
                      <a:r>
                        <a:rPr lang="zh-CN" altLang="en-US" dirty="0"/>
                        <a:t>作者与年份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贡献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不足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795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tx1"/>
                          </a:solidFill>
                          <a:effectLst/>
                        </a:rPr>
                        <a:t>Felnhofer</a:t>
                      </a:r>
                      <a:r>
                        <a:rPr lang="zh-CN" altLang="en" sz="1800" kern="1200" dirty="0">
                          <a:solidFill>
                            <a:schemeClr val="tx1"/>
                          </a:solidFill>
                          <a:effectLst/>
                        </a:rPr>
                        <a:t>等</a:t>
                      </a:r>
                      <a:r>
                        <a:rPr lang="zh-CN" altLang="en-US" sz="1800" kern="1200" dirty="0">
                          <a:solidFill>
                            <a:schemeClr val="tx1"/>
                          </a:solidFill>
                          <a:effectLst/>
                        </a:rPr>
                        <a:t>人（</a:t>
                      </a:r>
                      <a:r>
                        <a:rPr lang="en-US" altLang="zh-CN" sz="1800" kern="1200" dirty="0">
                          <a:solidFill>
                            <a:schemeClr val="tx1"/>
                          </a:solidFill>
                          <a:effectLst/>
                        </a:rPr>
                        <a:t>2015</a:t>
                      </a:r>
                      <a:r>
                        <a:rPr lang="zh-CN" altLang="en-US" sz="1800" kern="1200" dirty="0">
                          <a:solidFill>
                            <a:schemeClr val="tx1"/>
                          </a:solidFill>
                          <a:effectLst/>
                        </a:rPr>
                        <a:t>）</a:t>
                      </a:r>
                      <a:endParaRPr lang="en" altLang="zh-CN" sz="180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诱发</a:t>
                      </a:r>
                      <a:r>
                        <a:rPr lang="en" altLang="zh-CN" sz="1800" kern="1200" dirty="0">
                          <a:solidFill>
                            <a:schemeClr val="tx1"/>
                          </a:solidFill>
                          <a:effectLst/>
                          <a:latin typeface="+mn-lt"/>
                          <a:ea typeface="+mn-ea"/>
                          <a:cs typeface="+mn-cs"/>
                        </a:rPr>
                        <a:t>VR</a:t>
                      </a:r>
                      <a:r>
                        <a:rPr lang="zh-CN" altLang="en-US" sz="1800" kern="1200" dirty="0">
                          <a:solidFill>
                            <a:schemeClr val="tx1"/>
                          </a:solidFill>
                          <a:effectLst/>
                          <a:latin typeface="+mn-lt"/>
                          <a:ea typeface="+mn-ea"/>
                          <a:cs typeface="+mn-cs"/>
                        </a:rPr>
                        <a:t>中五种不同的情绪，发现了不同等级的临场感保持跨</a:t>
                      </a:r>
                      <a:r>
                        <a:rPr lang="en" altLang="zh-CN" sz="1800" kern="1200" dirty="0">
                          <a:solidFill>
                            <a:schemeClr val="tx1"/>
                          </a:solidFill>
                          <a:effectLst/>
                          <a:latin typeface="+mn-lt"/>
                          <a:ea typeface="+mn-ea"/>
                          <a:cs typeface="+mn-cs"/>
                        </a:rPr>
                        <a:t>VE</a:t>
                      </a:r>
                      <a:r>
                        <a:rPr lang="zh-CN" altLang="en-US" sz="1800" kern="1200" dirty="0">
                          <a:solidFill>
                            <a:schemeClr val="tx1"/>
                          </a:solidFill>
                          <a:effectLst/>
                          <a:latin typeface="+mn-lt"/>
                          <a:ea typeface="+mn-ea"/>
                          <a:cs typeface="+mn-cs"/>
                        </a:rPr>
                        <a:t>的一致性，在情绪的效价变化时，</a:t>
                      </a:r>
                      <a:r>
                        <a:rPr lang="en-US" altLang="zh-CN" sz="1800" kern="1200" dirty="0">
                          <a:solidFill>
                            <a:schemeClr val="tx1"/>
                          </a:solidFill>
                          <a:effectLst/>
                          <a:latin typeface="+mn-lt"/>
                          <a:ea typeface="+mn-ea"/>
                          <a:cs typeface="+mn-cs"/>
                        </a:rPr>
                        <a:t>VE</a:t>
                      </a:r>
                      <a:r>
                        <a:rPr lang="zh-CN" altLang="en-US" sz="1800" kern="1200" dirty="0">
                          <a:solidFill>
                            <a:schemeClr val="tx1"/>
                          </a:solidFill>
                          <a:effectLst/>
                          <a:latin typeface="+mn-lt"/>
                          <a:ea typeface="+mn-ea"/>
                          <a:cs typeface="+mn-cs"/>
                        </a:rPr>
                        <a:t>可以引发更广泛的情绪。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没有调查</a:t>
                      </a:r>
                      <a:r>
                        <a:rPr lang="zh-CN" altLang="en-US" sz="1800" kern="1200" dirty="0">
                          <a:solidFill>
                            <a:srgbClr val="FF0000"/>
                          </a:solidFill>
                          <a:effectLst/>
                          <a:latin typeface="+mn-lt"/>
                          <a:ea typeface="+mn-ea"/>
                          <a:cs typeface="+mn-cs"/>
                        </a:rPr>
                        <a:t>情绪的强度</a:t>
                      </a:r>
                      <a:r>
                        <a:rPr lang="zh-CN" altLang="en-US" sz="1800" kern="1200" dirty="0">
                          <a:solidFill>
                            <a:schemeClr val="tx1"/>
                          </a:solidFill>
                          <a:effectLst/>
                          <a:latin typeface="+mn-lt"/>
                          <a:ea typeface="+mn-ea"/>
                          <a:cs typeface="+mn-cs"/>
                        </a:rPr>
                        <a:t>与它在临场感创立时扮演的角色。他们没有将</a:t>
                      </a:r>
                      <a:r>
                        <a:rPr lang="zh-CN" altLang="en-US" sz="1800" kern="1200" dirty="0">
                          <a:solidFill>
                            <a:srgbClr val="FF0000"/>
                          </a:solidFill>
                          <a:effectLst/>
                          <a:latin typeface="+mn-lt"/>
                          <a:ea typeface="+mn-ea"/>
                          <a:cs typeface="+mn-cs"/>
                        </a:rPr>
                        <a:t>感知情绪的强度与临场感</a:t>
                      </a:r>
                      <a:r>
                        <a:rPr lang="zh-CN" altLang="en-US" sz="1800" kern="1200" dirty="0">
                          <a:solidFill>
                            <a:schemeClr val="tx1"/>
                          </a:solidFill>
                          <a:effectLst/>
                          <a:latin typeface="+mn-lt"/>
                          <a:ea typeface="+mn-ea"/>
                          <a:cs typeface="+mn-cs"/>
                        </a:rPr>
                        <a:t>关联起来，而是简单的比较引发不同情绪的条件与临场感的等级。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32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tx1"/>
                          </a:solidFill>
                          <a:effectLst/>
                          <a:latin typeface="+mn-lt"/>
                          <a:ea typeface="+mn-ea"/>
                          <a:cs typeface="+mn-cs"/>
                        </a:rPr>
                        <a:t>Riva</a:t>
                      </a:r>
                      <a:r>
                        <a:rPr lang="zh-CN" altLang="en-US" sz="1800" kern="1200" dirty="0">
                          <a:solidFill>
                            <a:schemeClr val="tx1"/>
                          </a:solidFill>
                          <a:effectLst/>
                          <a:latin typeface="+mn-lt"/>
                          <a:ea typeface="+mn-ea"/>
                          <a:cs typeface="+mn-cs"/>
                        </a:rPr>
                        <a:t>等人（</a:t>
                      </a:r>
                      <a:r>
                        <a:rPr lang="en-US" altLang="zh-CN" sz="1800" kern="1200" dirty="0">
                          <a:solidFill>
                            <a:schemeClr val="tx1"/>
                          </a:solidFill>
                          <a:effectLst/>
                          <a:latin typeface="+mn-lt"/>
                          <a:ea typeface="+mn-ea"/>
                          <a:cs typeface="+mn-cs"/>
                        </a:rPr>
                        <a:t>2007</a:t>
                      </a:r>
                      <a:r>
                        <a:rPr lang="zh-CN" altLang="en-US" sz="1800" kern="1200" dirty="0">
                          <a:solidFill>
                            <a:schemeClr val="tx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与被诱导的没有情绪的中性状态相比，用户在被引发焦虑或放松状态时可以在</a:t>
                      </a:r>
                      <a:r>
                        <a:rPr lang="en" altLang="zh-CN" sz="1800" kern="1200" dirty="0">
                          <a:solidFill>
                            <a:schemeClr val="tx1"/>
                          </a:solidFill>
                          <a:effectLst/>
                          <a:latin typeface="+mn-lt"/>
                          <a:ea typeface="+mn-ea"/>
                          <a:cs typeface="+mn-cs"/>
                        </a:rPr>
                        <a:t>VE</a:t>
                      </a:r>
                      <a:r>
                        <a:rPr lang="zh-CN" altLang="en-US" sz="1800" kern="1200" dirty="0">
                          <a:solidFill>
                            <a:schemeClr val="tx1"/>
                          </a:solidFill>
                          <a:effectLst/>
                          <a:latin typeface="+mn-lt"/>
                          <a:ea typeface="+mn-ea"/>
                          <a:cs typeface="+mn-cs"/>
                        </a:rPr>
                        <a:t>中得到更显著更高的临场感。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solidFill>
                          <a:schemeClr val="tx1"/>
                        </a:solidFill>
                      </a:endParaRPr>
                    </a:p>
                  </a:txBody>
                  <a:tcPr/>
                </a:tc>
                <a:extLst>
                  <a:ext uri="{0D108BD9-81ED-4DB2-BD59-A6C34878D82A}">
                    <a16:rowId xmlns:a16="http://schemas.microsoft.com/office/drawing/2014/main" val="11390707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tx1"/>
                          </a:solidFill>
                          <a:effectLst/>
                          <a:latin typeface="+mn-lt"/>
                          <a:ea typeface="+mn-ea"/>
                          <a:cs typeface="+mn-cs"/>
                        </a:rPr>
                        <a:t>Baños</a:t>
                      </a:r>
                      <a:r>
                        <a:rPr lang="zh-CN" altLang="en-US" sz="1800" kern="1200" dirty="0">
                          <a:solidFill>
                            <a:schemeClr val="tx1"/>
                          </a:solidFill>
                          <a:effectLst/>
                          <a:latin typeface="+mn-lt"/>
                          <a:ea typeface="+mn-ea"/>
                          <a:cs typeface="+mn-cs"/>
                        </a:rPr>
                        <a:t>等人</a:t>
                      </a:r>
                    </a:p>
                    <a:p>
                      <a:pPr algn="ctr"/>
                      <a:r>
                        <a:rPr lang="zh-CN" altLang="en-US" dirty="0">
                          <a:solidFill>
                            <a:schemeClr val="tx1"/>
                          </a:solidFill>
                        </a:rPr>
                        <a:t>（</a:t>
                      </a:r>
                      <a:r>
                        <a:rPr lang="en-US" altLang="zh-CN" dirty="0">
                          <a:solidFill>
                            <a:schemeClr val="tx1"/>
                          </a:solidFill>
                        </a:rPr>
                        <a:t>2008</a:t>
                      </a:r>
                      <a:r>
                        <a:rPr lang="zh-CN" alt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情绪强度与临场感在引发放松或快乐的</a:t>
                      </a:r>
                      <a:r>
                        <a:rPr lang="en" altLang="zh-CN" sz="1800" kern="1200" dirty="0">
                          <a:solidFill>
                            <a:schemeClr val="tx1"/>
                          </a:solidFill>
                          <a:effectLst/>
                          <a:latin typeface="+mn-lt"/>
                          <a:ea typeface="+mn-ea"/>
                          <a:cs typeface="+mn-cs"/>
                        </a:rPr>
                        <a:t>VEs</a:t>
                      </a:r>
                      <a:r>
                        <a:rPr lang="zh-CN" altLang="en-US" sz="1800" kern="1200" dirty="0">
                          <a:solidFill>
                            <a:schemeClr val="tx1"/>
                          </a:solidFill>
                          <a:effectLst/>
                          <a:latin typeface="+mn-lt"/>
                          <a:ea typeface="+mn-ea"/>
                          <a:cs typeface="+mn-cs"/>
                        </a:rPr>
                        <a:t>中呈正相关。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没有把</a:t>
                      </a:r>
                      <a:r>
                        <a:rPr lang="zh-CN" altLang="en-US" sz="1800" kern="1200" dirty="0">
                          <a:solidFill>
                            <a:srgbClr val="FF0000"/>
                          </a:solidFill>
                          <a:effectLst/>
                          <a:latin typeface="+mn-lt"/>
                          <a:ea typeface="+mn-ea"/>
                          <a:cs typeface="+mn-cs"/>
                        </a:rPr>
                        <a:t>情绪的效价</a:t>
                      </a:r>
                      <a:r>
                        <a:rPr lang="zh-CN" altLang="en-US" sz="1800" kern="1200" dirty="0">
                          <a:solidFill>
                            <a:schemeClr val="tx1"/>
                          </a:solidFill>
                          <a:effectLst/>
                          <a:latin typeface="+mn-lt"/>
                          <a:ea typeface="+mn-ea"/>
                          <a:cs typeface="+mn-cs"/>
                        </a:rPr>
                        <a:t>考虑进去，没有使用一个</a:t>
                      </a:r>
                      <a:r>
                        <a:rPr lang="en" altLang="zh-CN" sz="1800" kern="1200" dirty="0">
                          <a:solidFill>
                            <a:schemeClr val="tx1"/>
                          </a:solidFill>
                          <a:effectLst/>
                          <a:latin typeface="+mn-lt"/>
                          <a:ea typeface="+mn-ea"/>
                          <a:cs typeface="+mn-cs"/>
                        </a:rPr>
                        <a:t>VE</a:t>
                      </a:r>
                      <a:r>
                        <a:rPr lang="zh-CN" altLang="en-US" sz="1800" kern="1200" dirty="0">
                          <a:solidFill>
                            <a:schemeClr val="tx1"/>
                          </a:solidFill>
                          <a:effectLst/>
                          <a:latin typeface="+mn-lt"/>
                          <a:ea typeface="+mn-ea"/>
                          <a:cs typeface="+mn-cs"/>
                        </a:rPr>
                        <a:t>设计去引发消极情绪。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431047"/>
                  </a:ext>
                </a:extLst>
              </a:tr>
            </a:tbl>
          </a:graphicData>
        </a:graphic>
      </p:graphicFrame>
      <p:sp>
        <p:nvSpPr>
          <p:cNvPr id="8" name="文本框 7">
            <a:extLst>
              <a:ext uri="{FF2B5EF4-FFF2-40B4-BE49-F238E27FC236}">
                <a16:creationId xmlns:a16="http://schemas.microsoft.com/office/drawing/2014/main" id="{3F126D43-2E8C-9349-96B0-DF530ECBE91E}"/>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情绪对临场感的相关工作：</a:t>
            </a:r>
            <a:endParaRPr lang="zh-CN" altLang="en-US" sz="2400" dirty="0">
              <a:solidFill>
                <a:schemeClr val="tx1"/>
              </a:solidFill>
              <a:latin typeface="微软雅黑" charset="0"/>
              <a:ea typeface="微软雅黑" charset="0"/>
              <a:cs typeface="微软雅黑" charset="0"/>
            </a:endParaRPr>
          </a:p>
        </p:txBody>
      </p:sp>
      <p:sp>
        <p:nvSpPr>
          <p:cNvPr id="10" name="文本框 9">
            <a:extLst>
              <a:ext uri="{FF2B5EF4-FFF2-40B4-BE49-F238E27FC236}">
                <a16:creationId xmlns:a16="http://schemas.microsoft.com/office/drawing/2014/main" id="{DC78FF38-0713-C841-8BA5-64F2B9D47326}"/>
              </a:ext>
            </a:extLst>
          </p:cNvPr>
          <p:cNvSpPr txBox="1"/>
          <p:nvPr/>
        </p:nvSpPr>
        <p:spPr>
          <a:xfrm>
            <a:off x="2138362" y="5792854"/>
            <a:ext cx="8128000"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需要：一个全面的能够从情绪效价和强度预测临场感的模型</a:t>
            </a:r>
            <a:endParaRPr lang="en-US" altLang="zh-CN" sz="2400" b="1" dirty="0">
              <a:solidFill>
                <a:srgbClr val="FF0000"/>
              </a:solidFill>
              <a:latin typeface="微软雅黑" charset="0"/>
              <a:ea typeface="微软雅黑" charset="0"/>
            </a:endParaRPr>
          </a:p>
        </p:txBody>
      </p:sp>
    </p:spTree>
    <p:extLst>
      <p:ext uri="{BB962C8B-B14F-4D97-AF65-F5344CB8AC3E}">
        <p14:creationId xmlns:p14="http://schemas.microsoft.com/office/powerpoint/2010/main" val="341012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2</a:t>
            </a:r>
            <a:r>
              <a:rPr lang="zh-CN" altLang="en-US" dirty="0"/>
              <a:t>: </a:t>
            </a:r>
            <a:r>
              <a:rPr lang="en" altLang="zh-CN" dirty="0"/>
              <a:t>Related Works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代理对临场感的影响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14</a:t>
            </a:fld>
            <a:endParaRPr lang="zh-CN" altLang="en-US"/>
          </a:p>
        </p:txBody>
      </p:sp>
      <p:graphicFrame>
        <p:nvGraphicFramePr>
          <p:cNvPr id="6" name="表格 5">
            <a:extLst>
              <a:ext uri="{FF2B5EF4-FFF2-40B4-BE49-F238E27FC236}">
                <a16:creationId xmlns:a16="http://schemas.microsoft.com/office/drawing/2014/main" id="{2AA118F0-E694-AF46-8704-3871AE640E32}"/>
              </a:ext>
            </a:extLst>
          </p:cNvPr>
          <p:cNvGraphicFramePr>
            <a:graphicFrameLocks noGrp="1"/>
          </p:cNvGraphicFramePr>
          <p:nvPr>
            <p:extLst>
              <p:ext uri="{D42A27DB-BD31-4B8C-83A1-F6EECF244321}">
                <p14:modId xmlns:p14="http://schemas.microsoft.com/office/powerpoint/2010/main" val="545877948"/>
              </p:ext>
            </p:extLst>
          </p:nvPr>
        </p:nvGraphicFramePr>
        <p:xfrm>
          <a:off x="2138363" y="2068830"/>
          <a:ext cx="8127999" cy="3205480"/>
        </p:xfrm>
        <a:graphic>
          <a:graphicData uri="http://schemas.openxmlformats.org/drawingml/2006/table">
            <a:tbl>
              <a:tblPr firstRow="1" bandRow="1">
                <a:tableStyleId>{7E9639D4-E3E2-4D34-9284-5A2195B3D0D7}</a:tableStyleId>
              </a:tblPr>
              <a:tblGrid>
                <a:gridCol w="1637521">
                  <a:extLst>
                    <a:ext uri="{9D8B030D-6E8A-4147-A177-3AD203B41FA5}">
                      <a16:colId xmlns:a16="http://schemas.microsoft.com/office/drawing/2014/main" val="1499638982"/>
                    </a:ext>
                  </a:extLst>
                </a:gridCol>
                <a:gridCol w="3917373">
                  <a:extLst>
                    <a:ext uri="{9D8B030D-6E8A-4147-A177-3AD203B41FA5}">
                      <a16:colId xmlns:a16="http://schemas.microsoft.com/office/drawing/2014/main" val="236718659"/>
                    </a:ext>
                  </a:extLst>
                </a:gridCol>
                <a:gridCol w="2573105">
                  <a:extLst>
                    <a:ext uri="{9D8B030D-6E8A-4147-A177-3AD203B41FA5}">
                      <a16:colId xmlns:a16="http://schemas.microsoft.com/office/drawing/2014/main" val="3956038195"/>
                    </a:ext>
                  </a:extLst>
                </a:gridCol>
              </a:tblGrid>
              <a:tr h="370840">
                <a:tc>
                  <a:txBody>
                    <a:bodyPr/>
                    <a:lstStyle/>
                    <a:p>
                      <a:pPr algn="ctr"/>
                      <a:r>
                        <a:rPr lang="zh-CN" altLang="en-US" dirty="0"/>
                        <a:t>作者与年份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贡献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不足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795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tx1"/>
                          </a:solidFill>
                          <a:effectLst/>
                          <a:latin typeface="+mn-lt"/>
                          <a:ea typeface="+mn-ea"/>
                          <a:cs typeface="+mn-cs"/>
                        </a:rPr>
                        <a:t>Piccioneetal</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 sz="1800" kern="1200" dirty="0">
                          <a:solidFill>
                            <a:schemeClr val="tx1"/>
                          </a:solidFill>
                          <a:effectLst/>
                        </a:rPr>
                        <a:t>等</a:t>
                      </a:r>
                      <a:r>
                        <a:rPr lang="zh-CN" altLang="en-US" sz="1800" kern="1200" dirty="0">
                          <a:solidFill>
                            <a:schemeClr val="tx1"/>
                          </a:solidFill>
                          <a:effectLst/>
                        </a:rPr>
                        <a:t>人（</a:t>
                      </a:r>
                      <a:r>
                        <a:rPr lang="en-US" altLang="zh-CN" sz="1800" kern="1200" dirty="0">
                          <a:solidFill>
                            <a:schemeClr val="tx1"/>
                          </a:solidFill>
                          <a:effectLst/>
                        </a:rPr>
                        <a:t>2019</a:t>
                      </a:r>
                      <a:r>
                        <a:rPr lang="zh-CN" altLang="en-US" sz="1800" kern="1200" dirty="0">
                          <a:solidFill>
                            <a:schemeClr val="tx1"/>
                          </a:solidFill>
                          <a:effectLst/>
                        </a:rPr>
                        <a:t>）</a:t>
                      </a:r>
                      <a:endParaRPr lang="en" altLang="zh-CN" sz="180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使用了一项高尔夫模拟任务，并发现在玩游戏的参与者群体和其他观看游戏的参与者群体之间没有差异。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他们发现用户感知的</a:t>
                      </a:r>
                      <a:r>
                        <a:rPr lang="zh-CN" altLang="en-US" sz="1800" kern="1200" dirty="0">
                          <a:solidFill>
                            <a:srgbClr val="FF0000"/>
                          </a:solidFill>
                          <a:effectLst/>
                          <a:latin typeface="+mn-lt"/>
                          <a:ea typeface="+mn-ea"/>
                          <a:cs typeface="+mn-cs"/>
                        </a:rPr>
                        <a:t>代理和临场感之间相关性不明确</a:t>
                      </a:r>
                      <a:r>
                        <a:rPr lang="zh-CN" altLang="en-US" sz="1800" kern="1200" dirty="0">
                          <a:solidFill>
                            <a:schemeClr val="tx1"/>
                          </a:solidFill>
                          <a:effectLst/>
                          <a:latin typeface="+mn-lt"/>
                          <a:ea typeface="+mn-ea"/>
                          <a:cs typeface="+mn-cs"/>
                        </a:rPr>
                        <a:t>。对这些发现的一个可能的解释是，两项研究都采用了</a:t>
                      </a:r>
                      <a:r>
                        <a:rPr lang="zh-CN" altLang="en-US" sz="1800" kern="1200" dirty="0">
                          <a:solidFill>
                            <a:srgbClr val="FF0000"/>
                          </a:solidFill>
                          <a:effectLst/>
                          <a:latin typeface="+mn-lt"/>
                          <a:ea typeface="+mn-ea"/>
                          <a:cs typeface="+mn-cs"/>
                        </a:rPr>
                        <a:t>放松的任务</a:t>
                      </a:r>
                      <a:r>
                        <a:rPr lang="zh-CN" altLang="en-US" sz="1800" kern="1200" dirty="0">
                          <a:solidFill>
                            <a:schemeClr val="tx1"/>
                          </a:solidFill>
                          <a:effectLst/>
                          <a:latin typeface="+mn-lt"/>
                          <a:ea typeface="+mn-ea"/>
                          <a:cs typeface="+mn-cs"/>
                        </a:rPr>
                        <a:t>，这并</a:t>
                      </a:r>
                      <a:r>
                        <a:rPr lang="zh-CN" altLang="en-US" sz="1800" b="1" kern="1200" dirty="0">
                          <a:solidFill>
                            <a:srgbClr val="FF0000"/>
                          </a:solidFill>
                          <a:effectLst/>
                          <a:latin typeface="+mn-lt"/>
                          <a:ea typeface="+mn-ea"/>
                          <a:cs typeface="+mn-cs"/>
                        </a:rPr>
                        <a:t>不合理地激发诸如快乐或恐惧之类的情绪</a:t>
                      </a:r>
                      <a:r>
                        <a:rPr lang="zh-CN" altLang="en-US" sz="1800" kern="1200" dirty="0">
                          <a:solidFill>
                            <a:schemeClr val="tx1"/>
                          </a:solidFill>
                          <a:effectLst/>
                          <a:latin typeface="+mn-lt"/>
                          <a:ea typeface="+mn-ea"/>
                          <a:cs typeface="+mn-cs"/>
                        </a:rPr>
                        <a:t>。事实上，这些研究中没有一项测量任务期间用户的情绪。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32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tx1"/>
                          </a:solidFill>
                          <a:effectLst/>
                          <a:latin typeface="+mn-lt"/>
                          <a:ea typeface="+mn-ea"/>
                          <a:cs typeface="+mn-cs"/>
                        </a:rPr>
                        <a:t>Borrego</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等人（</a:t>
                      </a:r>
                      <a:r>
                        <a:rPr lang="en-US" altLang="zh-CN" sz="1800" kern="1200" dirty="0">
                          <a:solidFill>
                            <a:schemeClr val="tx1"/>
                          </a:solidFill>
                          <a:effectLst/>
                          <a:latin typeface="+mn-lt"/>
                          <a:ea typeface="+mn-ea"/>
                          <a:cs typeface="+mn-cs"/>
                        </a:rPr>
                        <a:t>2019</a:t>
                      </a:r>
                      <a:r>
                        <a:rPr lang="zh-CN" altLang="en-US" sz="1800" kern="1200" dirty="0">
                          <a:solidFill>
                            <a:schemeClr val="tx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mn-lt"/>
                          <a:ea typeface="+mn-ea"/>
                          <a:cs typeface="+mn-cs"/>
                        </a:rPr>
                        <a:t>用</a:t>
                      </a:r>
                      <a:r>
                        <a:rPr lang="en" altLang="zh-CN" sz="1800" kern="1200" dirty="0">
                          <a:solidFill>
                            <a:schemeClr val="tx1"/>
                          </a:solidFill>
                          <a:effectLst/>
                          <a:latin typeface="+mn-lt"/>
                          <a:ea typeface="+mn-ea"/>
                          <a:cs typeface="+mn-cs"/>
                        </a:rPr>
                        <a:t>VR</a:t>
                      </a:r>
                      <a:r>
                        <a:rPr lang="zh-CN" altLang="en-US" sz="1800" kern="1200" dirty="0">
                          <a:solidFill>
                            <a:schemeClr val="tx1"/>
                          </a:solidFill>
                          <a:effectLst/>
                          <a:latin typeface="+mn-lt"/>
                          <a:ea typeface="+mn-ea"/>
                          <a:cs typeface="+mn-cs"/>
                        </a:rPr>
                        <a:t>步进任务来比较中风患者和健康个体在</a:t>
                      </a:r>
                      <a:r>
                        <a:rPr lang="en" altLang="zh-CN" sz="1800" kern="1200" dirty="0">
                          <a:solidFill>
                            <a:schemeClr val="tx1"/>
                          </a:solidFill>
                          <a:effectLst/>
                          <a:latin typeface="+mn-lt"/>
                          <a:ea typeface="+mn-ea"/>
                          <a:cs typeface="+mn-cs"/>
                        </a:rPr>
                        <a:t>VR</a:t>
                      </a:r>
                      <a:r>
                        <a:rPr lang="zh-CN" altLang="en-US" sz="1800" kern="1200" dirty="0">
                          <a:solidFill>
                            <a:schemeClr val="tx1"/>
                          </a:solidFill>
                          <a:effectLst/>
                          <a:latin typeface="+mn-lt"/>
                          <a:ea typeface="+mn-ea"/>
                          <a:cs typeface="+mn-cs"/>
                        </a:rPr>
                        <a:t>中的临场感。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solidFill>
                          <a:schemeClr val="tx1"/>
                        </a:solidFill>
                      </a:endParaRPr>
                    </a:p>
                  </a:txBody>
                  <a:tcPr/>
                </a:tc>
                <a:extLst>
                  <a:ext uri="{0D108BD9-81ED-4DB2-BD59-A6C34878D82A}">
                    <a16:rowId xmlns:a16="http://schemas.microsoft.com/office/drawing/2014/main" val="1139070782"/>
                  </a:ext>
                </a:extLst>
              </a:tr>
            </a:tbl>
          </a:graphicData>
        </a:graphic>
      </p:graphicFrame>
      <p:sp>
        <p:nvSpPr>
          <p:cNvPr id="8" name="文本框 7">
            <a:extLst>
              <a:ext uri="{FF2B5EF4-FFF2-40B4-BE49-F238E27FC236}">
                <a16:creationId xmlns:a16="http://schemas.microsoft.com/office/drawing/2014/main" id="{AEBA9461-1300-3742-92DD-09935751C2BA}"/>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代理对临场感的相关工作：</a:t>
            </a:r>
            <a:endParaRPr lang="zh-CN" altLang="en-US" sz="2400" dirty="0">
              <a:solidFill>
                <a:schemeClr val="tx1"/>
              </a:solidFill>
              <a:latin typeface="微软雅黑" charset="0"/>
              <a:ea typeface="微软雅黑" charset="0"/>
              <a:cs typeface="微软雅黑" charset="0"/>
            </a:endParaRPr>
          </a:p>
        </p:txBody>
      </p:sp>
      <p:sp>
        <p:nvSpPr>
          <p:cNvPr id="10" name="文本框 9">
            <a:extLst>
              <a:ext uri="{FF2B5EF4-FFF2-40B4-BE49-F238E27FC236}">
                <a16:creationId xmlns:a16="http://schemas.microsoft.com/office/drawing/2014/main" id="{7421EC09-BCFF-2744-8C08-1D650217DB72}"/>
              </a:ext>
            </a:extLst>
          </p:cNvPr>
          <p:cNvSpPr txBox="1"/>
          <p:nvPr/>
        </p:nvSpPr>
        <p:spPr>
          <a:xfrm>
            <a:off x="2891776" y="5614015"/>
            <a:ext cx="6621174"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虚拟现实中代理和临场感之间的关系仍然不清楚</a:t>
            </a:r>
            <a:endParaRPr lang="en-US" altLang="zh-CN" sz="2400" b="1" dirty="0">
              <a:solidFill>
                <a:srgbClr val="FF0000"/>
              </a:solidFill>
              <a:latin typeface="微软雅黑" charset="0"/>
              <a:ea typeface="微软雅黑" charset="0"/>
            </a:endParaRPr>
          </a:p>
        </p:txBody>
      </p:sp>
    </p:spTree>
    <p:extLst>
      <p:ext uri="{BB962C8B-B14F-4D97-AF65-F5344CB8AC3E}">
        <p14:creationId xmlns:p14="http://schemas.microsoft.com/office/powerpoint/2010/main" val="18959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dirty="0"/>
              <a:t>第三部分：实验方法</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15</a:t>
            </a:fld>
            <a:endParaRPr lang="zh-CN" altLang="en-US"/>
          </a:p>
        </p:txBody>
      </p:sp>
      <p:sp>
        <p:nvSpPr>
          <p:cNvPr id="6" name="文本框 5">
            <a:extLst>
              <a:ext uri="{FF2B5EF4-FFF2-40B4-BE49-F238E27FC236}">
                <a16:creationId xmlns:a16="http://schemas.microsoft.com/office/drawing/2014/main" id="{F306F7D7-2521-8E40-BA03-91C6445DAB2D}"/>
              </a:ext>
            </a:extLst>
          </p:cNvPr>
          <p:cNvSpPr txBox="1"/>
          <p:nvPr/>
        </p:nvSpPr>
        <p:spPr>
          <a:xfrm>
            <a:off x="3277161" y="1705253"/>
            <a:ext cx="5850403" cy="4192879"/>
          </a:xfrm>
          <a:prstGeom prst="rect">
            <a:avLst/>
          </a:prstGeom>
          <a:noFill/>
        </p:spPr>
        <p:txBody>
          <a:bodyPr wrap="square" rtlCol="0">
            <a:spAutoFit/>
          </a:bodyPr>
          <a:lstStyle/>
          <a:p>
            <a:pPr marL="571500" lvl="0" indent="-571500">
              <a:lnSpc>
                <a:spcPct val="150000"/>
              </a:lnSpc>
              <a:buFont typeface="Wingdings" panose="05000000000000000000" pitchFamily="2" charset="2"/>
              <a:buChar char="n"/>
              <a:defRPr/>
            </a:pPr>
            <a:r>
              <a:rPr lang="en-US" altLang="zh-CN" sz="2000" b="1" dirty="0">
                <a:solidFill>
                  <a:schemeClr val="bg1">
                    <a:lumMod val="65000"/>
                  </a:schemeClr>
                </a:solidFill>
                <a:latin typeface="微软雅黑" panose="020B0503020204020204" pitchFamily="34" charset="-122"/>
                <a:ea typeface="微软雅黑" panose="020B0503020204020204" pitchFamily="34" charset="-122"/>
              </a:rPr>
              <a:t>Part1: Introduction</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cs typeface="+mn-cs"/>
              </a:rPr>
              <a:t>Part2: Related Works</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Part3: Methodology</a:t>
            </a:r>
          </a:p>
          <a:p>
            <a:pPr marL="800100" lvl="1" indent="-342900">
              <a:lnSpc>
                <a:spcPct val="150000"/>
              </a:lnSpc>
              <a:buFont typeface="Wingdings" pitchFamily="2" charset="2"/>
              <a:buChar char="l"/>
              <a:defRPr/>
            </a:pPr>
            <a:r>
              <a:rPr lang="zh-CN" altLang="en-US" sz="2000" dirty="0">
                <a:latin typeface="微软雅黑" panose="020B0503020204020204" pitchFamily="34" charset="-122"/>
                <a:ea typeface="微软雅黑" panose="020B0503020204020204" pitchFamily="34" charset="-122"/>
              </a:rPr>
              <a:t>提出假设</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lang="zh-CN" altLang="en-US" sz="2000" dirty="0">
                <a:latin typeface="微软雅黑" panose="020B0503020204020204" pitchFamily="34" charset="-122"/>
                <a:ea typeface="微软雅黑" panose="020B0503020204020204" pitchFamily="34" charset="-122"/>
              </a:rPr>
              <a:t>虚拟环境设计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lang="zh-CN" altLang="en-US" sz="2000" dirty="0">
                <a:latin typeface="微软雅黑" panose="020B0503020204020204" pitchFamily="34" charset="-122"/>
                <a:ea typeface="微软雅黑" panose="020B0503020204020204" pitchFamily="34" charset="-122"/>
              </a:rPr>
              <a:t>实验设计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测量方式</a:t>
            </a:r>
            <a:endParaRPr kumimoji="0" lang="en-US" altLang="zh-CN"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Part4: Results</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Part5: Discussion</a:t>
            </a:r>
          </a:p>
        </p:txBody>
      </p:sp>
    </p:spTree>
    <p:extLst>
      <p:ext uri="{BB962C8B-B14F-4D97-AF65-F5344CB8AC3E}">
        <p14:creationId xmlns:p14="http://schemas.microsoft.com/office/powerpoint/2010/main" val="540003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提出假设</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16</a:t>
            </a:fld>
            <a:endParaRPr lang="zh-CN" altLang="en-US"/>
          </a:p>
        </p:txBody>
      </p:sp>
      <p:sp>
        <p:nvSpPr>
          <p:cNvPr id="8" name="文本框 7">
            <a:extLst>
              <a:ext uri="{FF2B5EF4-FFF2-40B4-BE49-F238E27FC236}">
                <a16:creationId xmlns:a16="http://schemas.microsoft.com/office/drawing/2014/main" id="{D2967000-AA7F-8046-BF17-8CE39C238D8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9" name="矩形 8">
            <a:extLst>
              <a:ext uri="{FF2B5EF4-FFF2-40B4-BE49-F238E27FC236}">
                <a16:creationId xmlns:a16="http://schemas.microsoft.com/office/drawing/2014/main" id="{B421BD2A-A291-2942-8495-E8085D08718F}"/>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10" name="矩形 9">
            <a:extLst>
              <a:ext uri="{FF2B5EF4-FFF2-40B4-BE49-F238E27FC236}">
                <a16:creationId xmlns:a16="http://schemas.microsoft.com/office/drawing/2014/main" id="{3BFF3733-1875-D349-9EE9-3149BE1B13E6}"/>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11" name="矩形 10">
            <a:extLst>
              <a:ext uri="{FF2B5EF4-FFF2-40B4-BE49-F238E27FC236}">
                <a16:creationId xmlns:a16="http://schemas.microsoft.com/office/drawing/2014/main" id="{F59A9A75-5712-F84B-B8B8-C98303417315}"/>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2" name="圆角矩形 11">
            <a:extLst>
              <a:ext uri="{FF2B5EF4-FFF2-40B4-BE49-F238E27FC236}">
                <a16:creationId xmlns:a16="http://schemas.microsoft.com/office/drawing/2014/main" id="{B173B19F-1BD3-E141-9C2D-87859AEB4A18}"/>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3" name="矩形 12">
            <a:extLst>
              <a:ext uri="{FF2B5EF4-FFF2-40B4-BE49-F238E27FC236}">
                <a16:creationId xmlns:a16="http://schemas.microsoft.com/office/drawing/2014/main" id="{55BC5743-DFA4-DF4F-A9EF-164FCC3215A9}"/>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4" name="矩形 13">
            <a:extLst>
              <a:ext uri="{FF2B5EF4-FFF2-40B4-BE49-F238E27FC236}">
                <a16:creationId xmlns:a16="http://schemas.microsoft.com/office/drawing/2014/main" id="{6EB86FB9-D6D6-304F-9221-E82D32D63BF2}"/>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5" name="矩形 14">
            <a:extLst>
              <a:ext uri="{FF2B5EF4-FFF2-40B4-BE49-F238E27FC236}">
                <a16:creationId xmlns:a16="http://schemas.microsoft.com/office/drawing/2014/main" id="{BBF34F48-967C-4C49-BB73-5CC51BE04CDA}"/>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6" name="圆角矩形 15">
            <a:extLst>
              <a:ext uri="{FF2B5EF4-FFF2-40B4-BE49-F238E27FC236}">
                <a16:creationId xmlns:a16="http://schemas.microsoft.com/office/drawing/2014/main" id="{073D1773-BD16-DA48-B3E1-F539CC886673}"/>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7" name="直线箭头连接符 16">
            <a:extLst>
              <a:ext uri="{FF2B5EF4-FFF2-40B4-BE49-F238E27FC236}">
                <a16:creationId xmlns:a16="http://schemas.microsoft.com/office/drawing/2014/main" id="{EEF17796-0867-634C-9D12-20D568F330A8}"/>
              </a:ext>
            </a:extLst>
          </p:cNvPr>
          <p:cNvCxnSpPr>
            <a:stCxn id="12" idx="3"/>
            <a:endCxn id="13"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7166FF3-F67F-2042-8033-B31B81A746E2}"/>
              </a:ext>
            </a:extLst>
          </p:cNvPr>
          <p:cNvCxnSpPr>
            <a:stCxn id="13" idx="3"/>
            <a:endCxn id="14"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0C3D3C0-D92E-6F49-8615-13CF1D96E8E9}"/>
              </a:ext>
            </a:extLst>
          </p:cNvPr>
          <p:cNvCxnSpPr>
            <a:stCxn id="14" idx="2"/>
            <a:endCxn id="9"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0441169-47E1-2A49-BEE9-DCC52DA53E7D}"/>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1F49499-77E8-4C42-8AB9-F9F67E6D95F4}"/>
              </a:ext>
            </a:extLst>
          </p:cNvPr>
          <p:cNvCxnSpPr>
            <a:stCxn id="9" idx="1"/>
            <a:endCxn id="10"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EA0C7238-185F-1A41-9E0D-8ECB56A042F6}"/>
              </a:ext>
            </a:extLst>
          </p:cNvPr>
          <p:cNvCxnSpPr>
            <a:stCxn id="11" idx="3"/>
            <a:endCxn id="15"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B9A3BD36-D7A1-4F46-B923-EF06898B55CF}"/>
              </a:ext>
            </a:extLst>
          </p:cNvPr>
          <p:cNvCxnSpPr>
            <a:cxnSpLocks/>
            <a:stCxn id="15" idx="2"/>
            <a:endCxn id="24"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4666E71-B4D7-A74D-9958-4E5B7B346DA8}"/>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5" name="直线箭头连接符 24">
            <a:extLst>
              <a:ext uri="{FF2B5EF4-FFF2-40B4-BE49-F238E27FC236}">
                <a16:creationId xmlns:a16="http://schemas.microsoft.com/office/drawing/2014/main" id="{C1569BAA-3C9F-774A-9336-AA614C669213}"/>
              </a:ext>
            </a:extLst>
          </p:cNvPr>
          <p:cNvCxnSpPr>
            <a:cxnSpLocks/>
            <a:stCxn id="24" idx="1"/>
            <a:endCxn id="16"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五角星 25">
            <a:extLst>
              <a:ext uri="{FF2B5EF4-FFF2-40B4-BE49-F238E27FC236}">
                <a16:creationId xmlns:a16="http://schemas.microsoft.com/office/drawing/2014/main" id="{59BD2B82-DC03-AB47-BDDF-863561323003}"/>
              </a:ext>
            </a:extLst>
          </p:cNvPr>
          <p:cNvSpPr/>
          <p:nvPr/>
        </p:nvSpPr>
        <p:spPr>
          <a:xfrm>
            <a:off x="9476509" y="1969379"/>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2880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提出假设</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17</a:t>
            </a:fld>
            <a:endParaRPr lang="zh-CN" altLang="en-US"/>
          </a:p>
        </p:txBody>
      </p:sp>
      <p:sp>
        <p:nvSpPr>
          <p:cNvPr id="6" name="文本框 5">
            <a:extLst>
              <a:ext uri="{FF2B5EF4-FFF2-40B4-BE49-F238E27FC236}">
                <a16:creationId xmlns:a16="http://schemas.microsoft.com/office/drawing/2014/main" id="{254FC1B4-C888-6A4D-8074-E9EEB9345D76}"/>
              </a:ext>
            </a:extLst>
          </p:cNvPr>
          <p:cNvSpPr txBox="1"/>
          <p:nvPr/>
        </p:nvSpPr>
        <p:spPr>
          <a:xfrm>
            <a:off x="1748864" y="2008525"/>
            <a:ext cx="9158400" cy="3970318"/>
          </a:xfrm>
          <a:prstGeom prst="rect">
            <a:avLst/>
          </a:prstGeom>
          <a:noFill/>
        </p:spPr>
        <p:txBody>
          <a:bodyPr wrap="square">
            <a:spAutoFit/>
          </a:bodyPr>
          <a:lstStyle/>
          <a:p>
            <a:pPr marL="342900" indent="-342900">
              <a:buFont typeface="Wingdings" pitchFamily="2" charset="2"/>
              <a:buChar char="l"/>
            </a:pPr>
            <a:r>
              <a:rPr lang="en" altLang="zh-CN" sz="2400" b="1" dirty="0">
                <a:solidFill>
                  <a:srgbClr val="000000"/>
                </a:solidFill>
                <a:latin typeface="Microsoft YaHei" panose="020B0503020204020204" pitchFamily="34" charset="-122"/>
                <a:ea typeface="Microsoft YaHei" panose="020B0503020204020204" pitchFamily="34" charset="-122"/>
              </a:rPr>
              <a:t>H1 </a:t>
            </a:r>
            <a:r>
              <a:rPr lang="en" altLang="zh-CN" sz="2400" dirty="0">
                <a:solidFill>
                  <a:srgbClr val="000000"/>
                </a:solidFill>
                <a:latin typeface="Microsoft YaHei" panose="020B0503020204020204" pitchFamily="34" charset="-122"/>
                <a:ea typeface="Microsoft YaHei" panose="020B0503020204020204" pitchFamily="34" charset="-122"/>
              </a:rPr>
              <a:t>The intensity of the </a:t>
            </a:r>
            <a:r>
              <a:rPr lang="en" altLang="zh-CN" sz="2400" dirty="0">
                <a:solidFill>
                  <a:srgbClr val="FF0000"/>
                </a:solidFill>
                <a:latin typeface="Microsoft YaHei" panose="020B0503020204020204" pitchFamily="34" charset="-122"/>
                <a:ea typeface="Microsoft YaHei" panose="020B0503020204020204" pitchFamily="34" charset="-122"/>
              </a:rPr>
              <a:t>dominant emotion in each VE </a:t>
            </a:r>
            <a:r>
              <a:rPr lang="en" altLang="zh-CN" sz="2400" dirty="0">
                <a:solidFill>
                  <a:srgbClr val="000000"/>
                </a:solidFill>
                <a:latin typeface="Microsoft YaHei" panose="020B0503020204020204" pitchFamily="34" charset="-122"/>
                <a:ea typeface="Microsoft YaHei" panose="020B0503020204020204" pitchFamily="34" charset="-122"/>
              </a:rPr>
              <a:t>(Intensity) will </a:t>
            </a:r>
            <a:r>
              <a:rPr lang="en" altLang="zh-CN" sz="2400" dirty="0">
                <a:solidFill>
                  <a:srgbClr val="FF0000"/>
                </a:solidFill>
                <a:latin typeface="Microsoft YaHei" panose="020B0503020204020204" pitchFamily="34" charset="-122"/>
                <a:ea typeface="Microsoft YaHei" panose="020B0503020204020204" pitchFamily="34" charset="-122"/>
              </a:rPr>
              <a:t>correlate positively </a:t>
            </a:r>
            <a:r>
              <a:rPr lang="en" altLang="zh-CN" sz="2400" dirty="0">
                <a:solidFill>
                  <a:srgbClr val="000000"/>
                </a:solidFill>
                <a:latin typeface="Microsoft YaHei" panose="020B0503020204020204" pitchFamily="34" charset="-122"/>
                <a:ea typeface="Microsoft YaHei" panose="020B0503020204020204" pitchFamily="34" charset="-122"/>
              </a:rPr>
              <a:t>with Presence.</a:t>
            </a:r>
          </a:p>
          <a:p>
            <a:pPr marL="342900" indent="-342900">
              <a:buFont typeface="Wingdings" pitchFamily="2" charset="2"/>
              <a:buChar char="ü"/>
            </a:pPr>
            <a:r>
              <a:rPr lang="zh-CN" altLang="en" sz="2000" dirty="0">
                <a:solidFill>
                  <a:srgbClr val="000000"/>
                </a:solidFill>
                <a:latin typeface="KaiTi" panose="02010609060101010101" pitchFamily="49" charset="-122"/>
                <a:ea typeface="KaiTi" panose="02010609060101010101" pitchFamily="49" charset="-122"/>
              </a:rPr>
              <a:t>每一个</a:t>
            </a:r>
            <a:r>
              <a:rPr lang="zh-CN" altLang="en-US" sz="2000" dirty="0">
                <a:solidFill>
                  <a:srgbClr val="000000"/>
                </a:solidFill>
                <a:latin typeface="KaiTi" panose="02010609060101010101" pitchFamily="49" charset="-122"/>
                <a:ea typeface="KaiTi" panose="02010609060101010101" pitchFamily="49" charset="-122"/>
              </a:rPr>
              <a:t>虚拟环境中主导情绪的强度（</a:t>
            </a:r>
            <a:r>
              <a:rPr lang="en-US" altLang="zh-CN" sz="2000" dirty="0">
                <a:solidFill>
                  <a:srgbClr val="000000"/>
                </a:solidFill>
                <a:latin typeface="KaiTi" panose="02010609060101010101" pitchFamily="49" charset="-122"/>
                <a:ea typeface="KaiTi" panose="02010609060101010101" pitchFamily="49" charset="-122"/>
              </a:rPr>
              <a:t>intensity</a:t>
            </a:r>
            <a:r>
              <a:rPr lang="zh-CN" altLang="en-US" sz="2000" dirty="0">
                <a:solidFill>
                  <a:srgbClr val="000000"/>
                </a:solidFill>
                <a:latin typeface="KaiTi" panose="02010609060101010101" pitchFamily="49" charset="-122"/>
                <a:ea typeface="KaiTi" panose="02010609060101010101" pitchFamily="49" charset="-122"/>
              </a:rPr>
              <a:t>）与临场感正相关。</a:t>
            </a:r>
            <a:endParaRPr lang="en" altLang="zh-CN" sz="2000" dirty="0">
              <a:solidFill>
                <a:srgbClr val="000000"/>
              </a:solidFill>
              <a:latin typeface="KaiTi" panose="02010609060101010101" pitchFamily="49" charset="-122"/>
              <a:ea typeface="KaiTi" panose="02010609060101010101" pitchFamily="49" charset="-122"/>
            </a:endParaRPr>
          </a:p>
          <a:p>
            <a:pPr marL="342900" indent="-342900">
              <a:buFont typeface="Wingdings" pitchFamily="2" charset="2"/>
              <a:buChar char="l"/>
            </a:pPr>
            <a:endParaRPr lang="en" altLang="zh-CN" sz="2400" dirty="0">
              <a:solidFill>
                <a:srgbClr val="000000"/>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l"/>
            </a:pPr>
            <a:r>
              <a:rPr lang="en" altLang="zh-CN" sz="2400" b="1" dirty="0">
                <a:solidFill>
                  <a:srgbClr val="000000"/>
                </a:solidFill>
                <a:latin typeface="Microsoft YaHei" panose="020B0503020204020204" pitchFamily="34" charset="-122"/>
                <a:ea typeface="Microsoft YaHei" panose="020B0503020204020204" pitchFamily="34" charset="-122"/>
              </a:rPr>
              <a:t>H2</a:t>
            </a:r>
            <a:r>
              <a:rPr lang="en" altLang="zh-CN" sz="2400" dirty="0">
                <a:solidFill>
                  <a:srgbClr val="000000"/>
                </a:solidFill>
                <a:latin typeface="Microsoft YaHei" panose="020B0503020204020204" pitchFamily="34" charset="-122"/>
                <a:ea typeface="Microsoft YaHei" panose="020B0503020204020204" pitchFamily="34" charset="-122"/>
              </a:rPr>
              <a:t> Presence will be </a:t>
            </a:r>
            <a:r>
              <a:rPr lang="en" altLang="zh-CN" sz="2400" dirty="0">
                <a:solidFill>
                  <a:srgbClr val="FF0000"/>
                </a:solidFill>
                <a:latin typeface="Microsoft YaHei" panose="020B0503020204020204" pitchFamily="34" charset="-122"/>
                <a:ea typeface="Microsoft YaHei" panose="020B0503020204020204" pitchFamily="34" charset="-122"/>
              </a:rPr>
              <a:t>significantly higher in environments </a:t>
            </a:r>
            <a:r>
              <a:rPr lang="en" altLang="zh-CN" sz="2400" dirty="0">
                <a:solidFill>
                  <a:srgbClr val="000000"/>
                </a:solidFill>
                <a:latin typeface="Microsoft YaHei" panose="020B0503020204020204" pitchFamily="34" charset="-122"/>
                <a:ea typeface="Microsoft YaHei" panose="020B0503020204020204" pitchFamily="34" charset="-122"/>
              </a:rPr>
              <a:t>where</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 altLang="zh-CN" sz="2400" dirty="0">
                <a:solidFill>
                  <a:srgbClr val="000000"/>
                </a:solidFill>
                <a:latin typeface="Microsoft YaHei" panose="020B0503020204020204" pitchFamily="34" charset="-122"/>
                <a:ea typeface="Microsoft YaHei" panose="020B0503020204020204" pitchFamily="34" charset="-122"/>
              </a:rPr>
              <a:t>participants have Agency.</a:t>
            </a:r>
          </a:p>
          <a:p>
            <a:pPr marL="342900" indent="-342900">
              <a:buFont typeface="Wingdings" pitchFamily="2" charset="2"/>
              <a:buChar char="ü"/>
            </a:pPr>
            <a:r>
              <a:rPr lang="zh-CN" altLang="en-US" sz="2000" dirty="0">
                <a:solidFill>
                  <a:srgbClr val="000000"/>
                </a:solidFill>
                <a:latin typeface="KaiTi" panose="02010609060101010101" pitchFamily="49" charset="-122"/>
                <a:ea typeface="KaiTi" panose="02010609060101010101" pitchFamily="49" charset="-122"/>
              </a:rPr>
              <a:t>在参与者有代理的虚拟环境中，临场感会显著提高。</a:t>
            </a:r>
            <a:endParaRPr lang="en" altLang="zh-CN" sz="2000" dirty="0">
              <a:solidFill>
                <a:srgbClr val="000000"/>
              </a:solidFill>
              <a:latin typeface="KaiTi" panose="02010609060101010101" pitchFamily="49" charset="-122"/>
              <a:ea typeface="KaiTi" panose="02010609060101010101" pitchFamily="49" charset="-122"/>
            </a:endParaRPr>
          </a:p>
          <a:p>
            <a:endParaRPr lang="en" altLang="zh-CN" sz="2400" dirty="0">
              <a:solidFill>
                <a:srgbClr val="000000"/>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l"/>
            </a:pPr>
            <a:r>
              <a:rPr lang="en" altLang="zh-CN" sz="2400" b="1" dirty="0">
                <a:solidFill>
                  <a:srgbClr val="000000"/>
                </a:solidFill>
                <a:latin typeface="Microsoft YaHei" panose="020B0503020204020204" pitchFamily="34" charset="-122"/>
                <a:ea typeface="Microsoft YaHei" panose="020B0503020204020204" pitchFamily="34" charset="-122"/>
              </a:rPr>
              <a:t>H3</a:t>
            </a:r>
            <a:r>
              <a:rPr lang="en" altLang="zh-CN" sz="2400" dirty="0">
                <a:solidFill>
                  <a:srgbClr val="000000"/>
                </a:solidFill>
                <a:latin typeface="Microsoft YaHei" panose="020B0503020204020204" pitchFamily="34" charset="-122"/>
                <a:ea typeface="Microsoft YaHei" panose="020B0503020204020204" pitchFamily="34" charset="-122"/>
              </a:rPr>
              <a:t> Agency will </a:t>
            </a:r>
            <a:r>
              <a:rPr lang="en" altLang="zh-CN" sz="2400" dirty="0">
                <a:solidFill>
                  <a:srgbClr val="FF0000"/>
                </a:solidFill>
                <a:latin typeface="Microsoft YaHei" panose="020B0503020204020204" pitchFamily="34" charset="-122"/>
                <a:ea typeface="Microsoft YaHei" panose="020B0503020204020204" pitchFamily="34" charset="-122"/>
              </a:rPr>
              <a:t>moderate</a:t>
            </a:r>
            <a:r>
              <a:rPr lang="en" altLang="zh-CN" sz="2400" dirty="0">
                <a:solidFill>
                  <a:srgbClr val="000000"/>
                </a:solidFill>
                <a:latin typeface="Microsoft YaHei" panose="020B0503020204020204" pitchFamily="34" charset="-122"/>
                <a:ea typeface="Microsoft YaHei" panose="020B0503020204020204" pitchFamily="34" charset="-122"/>
              </a:rPr>
              <a:t> the effect of Emotion on Presence.</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ü"/>
            </a:pPr>
            <a:r>
              <a:rPr lang="zh-CN" altLang="en-US" sz="2000" dirty="0">
                <a:solidFill>
                  <a:srgbClr val="000000"/>
                </a:solidFill>
                <a:latin typeface="KaiTi" panose="02010609060101010101" pitchFamily="49" charset="-122"/>
                <a:ea typeface="KaiTi" panose="02010609060101010101" pitchFamily="49" charset="-122"/>
              </a:rPr>
              <a:t>代理会缓和情绪对临场感的影响。</a:t>
            </a:r>
            <a:endParaRPr lang="en" altLang="zh-CN" sz="2000" dirty="0">
              <a:solidFill>
                <a:srgbClr val="000000"/>
              </a:solidFill>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6F5AA14-7070-6B4D-B823-986CA99F089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dirty="0">
                <a:latin typeface="微软雅黑" charset="0"/>
                <a:ea typeface="微软雅黑" charset="0"/>
                <a:cs typeface="微软雅黑" charset="0"/>
              </a:rPr>
              <a:t>H1</a:t>
            </a:r>
            <a:r>
              <a:rPr lang="zh-CN" altLang="en-US" sz="2400" dirty="0">
                <a:latin typeface="微软雅黑" charset="0"/>
                <a:ea typeface="微软雅黑" charset="0"/>
                <a:cs typeface="微软雅黑" charset="0"/>
              </a:rPr>
              <a:t>～</a:t>
            </a:r>
            <a:r>
              <a:rPr lang="en-US" altLang="zh-CN" sz="2400" dirty="0">
                <a:latin typeface="微软雅黑" charset="0"/>
                <a:ea typeface="微软雅黑" charset="0"/>
                <a:cs typeface="微软雅黑" charset="0"/>
              </a:rPr>
              <a:t>H3</a:t>
            </a:r>
            <a:r>
              <a:rPr lang="zh-CN" altLang="en-US" sz="2400" dirty="0">
                <a:latin typeface="微软雅黑" charset="0"/>
                <a:ea typeface="微软雅黑" charset="0"/>
                <a:cs typeface="微软雅黑" charset="0"/>
              </a:rPr>
              <a:t>：</a:t>
            </a:r>
            <a:endParaRPr lang="zh-CN" altLang="en-US" sz="2400" dirty="0">
              <a:solidFill>
                <a:schemeClr val="tx1"/>
              </a:solidFill>
              <a:latin typeface="微软雅黑" charset="0"/>
              <a:ea typeface="微软雅黑" charset="0"/>
              <a:cs typeface="微软雅黑" charset="0"/>
            </a:endParaRPr>
          </a:p>
        </p:txBody>
      </p:sp>
    </p:spTree>
    <p:extLst>
      <p:ext uri="{BB962C8B-B14F-4D97-AF65-F5344CB8AC3E}">
        <p14:creationId xmlns:p14="http://schemas.microsoft.com/office/powerpoint/2010/main" val="16704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虚拟环境设计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18</a:t>
            </a:fld>
            <a:endParaRPr lang="zh-CN" altLang="en-US"/>
          </a:p>
        </p:txBody>
      </p:sp>
      <p:sp>
        <p:nvSpPr>
          <p:cNvPr id="7" name="文本框 6">
            <a:extLst>
              <a:ext uri="{FF2B5EF4-FFF2-40B4-BE49-F238E27FC236}">
                <a16:creationId xmlns:a16="http://schemas.microsoft.com/office/drawing/2014/main" id="{AED6294D-88F5-964D-82A9-38EB111D894E}"/>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9" name="矩形 8">
            <a:extLst>
              <a:ext uri="{FF2B5EF4-FFF2-40B4-BE49-F238E27FC236}">
                <a16:creationId xmlns:a16="http://schemas.microsoft.com/office/drawing/2014/main" id="{4B441287-C159-584E-9513-3AEF151E0869}"/>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10" name="矩形 9">
            <a:extLst>
              <a:ext uri="{FF2B5EF4-FFF2-40B4-BE49-F238E27FC236}">
                <a16:creationId xmlns:a16="http://schemas.microsoft.com/office/drawing/2014/main" id="{FFDFBA40-BAFF-8A41-AA78-4C14350741BA}"/>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11" name="矩形 10">
            <a:extLst>
              <a:ext uri="{FF2B5EF4-FFF2-40B4-BE49-F238E27FC236}">
                <a16:creationId xmlns:a16="http://schemas.microsoft.com/office/drawing/2014/main" id="{6132F77F-A2D0-0042-A79E-916DF1C8AF3C}"/>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2" name="圆角矩形 11">
            <a:extLst>
              <a:ext uri="{FF2B5EF4-FFF2-40B4-BE49-F238E27FC236}">
                <a16:creationId xmlns:a16="http://schemas.microsoft.com/office/drawing/2014/main" id="{91439AC9-4FBB-634B-8F9E-F991B9C66385}"/>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3" name="矩形 12">
            <a:extLst>
              <a:ext uri="{FF2B5EF4-FFF2-40B4-BE49-F238E27FC236}">
                <a16:creationId xmlns:a16="http://schemas.microsoft.com/office/drawing/2014/main" id="{C60478D4-FB83-0F42-AB96-20298A736D58}"/>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4" name="矩形 13">
            <a:extLst>
              <a:ext uri="{FF2B5EF4-FFF2-40B4-BE49-F238E27FC236}">
                <a16:creationId xmlns:a16="http://schemas.microsoft.com/office/drawing/2014/main" id="{38E1207D-46B3-1A4E-83E6-1E0AF0C5FEF8}"/>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5" name="矩形 14">
            <a:extLst>
              <a:ext uri="{FF2B5EF4-FFF2-40B4-BE49-F238E27FC236}">
                <a16:creationId xmlns:a16="http://schemas.microsoft.com/office/drawing/2014/main" id="{68A2EC1E-3E28-0B47-BD37-D441405B809B}"/>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6" name="圆角矩形 15">
            <a:extLst>
              <a:ext uri="{FF2B5EF4-FFF2-40B4-BE49-F238E27FC236}">
                <a16:creationId xmlns:a16="http://schemas.microsoft.com/office/drawing/2014/main" id="{407FDA19-5375-624E-B030-1C35B5D131FF}"/>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7" name="直线箭头连接符 16">
            <a:extLst>
              <a:ext uri="{FF2B5EF4-FFF2-40B4-BE49-F238E27FC236}">
                <a16:creationId xmlns:a16="http://schemas.microsoft.com/office/drawing/2014/main" id="{A054BF0B-9BCA-FB4F-9549-36DBB2CC66B9}"/>
              </a:ext>
            </a:extLst>
          </p:cNvPr>
          <p:cNvCxnSpPr>
            <a:stCxn id="12" idx="3"/>
            <a:endCxn id="13"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D9CA66A1-9D63-A44F-9C31-3C7377DB1B72}"/>
              </a:ext>
            </a:extLst>
          </p:cNvPr>
          <p:cNvCxnSpPr>
            <a:stCxn id="13" idx="3"/>
            <a:endCxn id="14"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C6FBA85F-FBF0-5D4A-ADEB-C71EA7FE7189}"/>
              </a:ext>
            </a:extLst>
          </p:cNvPr>
          <p:cNvCxnSpPr>
            <a:stCxn id="14" idx="2"/>
            <a:endCxn id="9"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6279424F-6F3D-5C4D-A1F4-401FFFCDAF59}"/>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50618D7-02E2-914B-B1AB-A1545B0AC492}"/>
              </a:ext>
            </a:extLst>
          </p:cNvPr>
          <p:cNvCxnSpPr>
            <a:stCxn id="9" idx="1"/>
            <a:endCxn id="10"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FB5FB85-F514-3047-A071-11F106A54980}"/>
              </a:ext>
            </a:extLst>
          </p:cNvPr>
          <p:cNvCxnSpPr>
            <a:stCxn id="11" idx="3"/>
            <a:endCxn id="15"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6E4FD70-FA69-4547-A3E8-619B4C0CCA1D}"/>
              </a:ext>
            </a:extLst>
          </p:cNvPr>
          <p:cNvCxnSpPr>
            <a:cxnSpLocks/>
            <a:stCxn id="15" idx="2"/>
            <a:endCxn id="24"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4897A797-6FE0-E946-920D-F0E945A5A280}"/>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5" name="直线箭头连接符 24">
            <a:extLst>
              <a:ext uri="{FF2B5EF4-FFF2-40B4-BE49-F238E27FC236}">
                <a16:creationId xmlns:a16="http://schemas.microsoft.com/office/drawing/2014/main" id="{8679E149-1F49-274C-A12F-97D0324E77A0}"/>
              </a:ext>
            </a:extLst>
          </p:cNvPr>
          <p:cNvCxnSpPr>
            <a:cxnSpLocks/>
            <a:stCxn id="24" idx="1"/>
            <a:endCxn id="16"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五角星 25">
            <a:extLst>
              <a:ext uri="{FF2B5EF4-FFF2-40B4-BE49-F238E27FC236}">
                <a16:creationId xmlns:a16="http://schemas.microsoft.com/office/drawing/2014/main" id="{DD346786-3F16-2548-B245-B18DA426AFDE}"/>
              </a:ext>
            </a:extLst>
          </p:cNvPr>
          <p:cNvSpPr/>
          <p:nvPr/>
        </p:nvSpPr>
        <p:spPr>
          <a:xfrm>
            <a:off x="9476509" y="2972758"/>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861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虚拟环境设计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8" name="文本框 7">
            <a:extLst>
              <a:ext uri="{FF2B5EF4-FFF2-40B4-BE49-F238E27FC236}">
                <a16:creationId xmlns:a16="http://schemas.microsoft.com/office/drawing/2014/main" id="{AEBA9461-1300-3742-92DD-09935751C2BA}"/>
              </a:ext>
            </a:extLst>
          </p:cNvPr>
          <p:cNvSpPr txBox="1"/>
          <p:nvPr/>
        </p:nvSpPr>
        <p:spPr>
          <a:xfrm>
            <a:off x="1093470" y="1209040"/>
            <a:ext cx="10280130" cy="2767232"/>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视觉：</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solidFill>
                  <a:schemeClr val="tx1"/>
                </a:solidFill>
                <a:latin typeface="微软雅黑" charset="0"/>
                <a:ea typeface="微软雅黑" charset="0"/>
                <a:cs typeface="微软雅黑" charset="0"/>
              </a:rPr>
              <a:t>参与者有</a:t>
            </a:r>
            <a:r>
              <a:rPr lang="en-US" altLang="zh-CN" sz="2000" dirty="0">
                <a:solidFill>
                  <a:srgbClr val="FF0000"/>
                </a:solidFill>
                <a:latin typeface="微软雅黑" charset="0"/>
                <a:ea typeface="微软雅黑" charset="0"/>
                <a:cs typeface="微软雅黑" charset="0"/>
              </a:rPr>
              <a:t>6</a:t>
            </a:r>
            <a:r>
              <a:rPr lang="zh-CN" altLang="en-US" sz="2000" dirty="0">
                <a:solidFill>
                  <a:srgbClr val="FF0000"/>
                </a:solidFill>
                <a:latin typeface="微软雅黑" charset="0"/>
                <a:ea typeface="微软雅黑" charset="0"/>
                <a:cs typeface="微软雅黑" charset="0"/>
              </a:rPr>
              <a:t>个自由度</a:t>
            </a:r>
            <a:r>
              <a:rPr lang="zh-CN" altLang="en-US" sz="2000" dirty="0">
                <a:solidFill>
                  <a:schemeClr val="tx1"/>
                </a:solidFill>
                <a:latin typeface="微软雅黑" charset="0"/>
                <a:ea typeface="微软雅黑" charset="0"/>
                <a:cs typeface="微软雅黑" charset="0"/>
              </a:rPr>
              <a:t>环顾四周，且不能随意走动；</a:t>
            </a:r>
            <a:endParaRPr lang="en-US" altLang="zh-CN" sz="2000" dirty="0">
              <a:solidFill>
                <a:schemeClr val="tx1"/>
              </a:solidFill>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愉悦的环境：</a:t>
            </a:r>
            <a:r>
              <a:rPr lang="zh-CN" altLang="en-US" sz="2000" dirty="0">
                <a:latin typeface="微软雅黑" charset="0"/>
                <a:ea typeface="微软雅黑" charset="0"/>
                <a:cs typeface="微软雅黑" charset="0"/>
              </a:rPr>
              <a:t>阳光下的公园环境以及一条友好的狗；</a:t>
            </a:r>
            <a:endParaRPr lang="en-US" altLang="zh-CN" sz="2000" dirty="0">
              <a:latin typeface="微软雅黑" charset="0"/>
              <a:ea typeface="微软雅黑" charset="0"/>
              <a:cs typeface="微软雅黑" charset="0"/>
            </a:endParaRPr>
          </a:p>
          <a:p>
            <a:pPr marL="1257300" lvl="2" indent="-342900">
              <a:lnSpc>
                <a:spcPct val="150000"/>
              </a:lnSpc>
              <a:buFont typeface="Wingdings" pitchFamily="2" charset="2"/>
              <a:buChar char="l"/>
            </a:pPr>
            <a:r>
              <a:rPr lang="zh-CN" altLang="en-US" b="1" dirty="0">
                <a:latin typeface="微软雅黑" charset="0"/>
                <a:ea typeface="微软雅黑" charset="0"/>
                <a:cs typeface="微软雅黑" charset="0"/>
              </a:rPr>
              <a:t>有代理：</a:t>
            </a:r>
            <a:r>
              <a:rPr lang="zh-CN" altLang="en-US" dirty="0">
                <a:latin typeface="微软雅黑" charset="0"/>
                <a:ea typeface="微软雅黑" charset="0"/>
                <a:cs typeface="微软雅黑" charset="0"/>
              </a:rPr>
              <a:t>参与者能够通过</a:t>
            </a:r>
            <a:r>
              <a:rPr lang="zh-CN" altLang="en-US" dirty="0">
                <a:solidFill>
                  <a:srgbClr val="FF0000"/>
                </a:solidFill>
                <a:latin typeface="微软雅黑" charset="0"/>
                <a:ea typeface="微软雅黑" charset="0"/>
                <a:cs typeface="微软雅黑" charset="0"/>
              </a:rPr>
              <a:t>移动跟踪的</a:t>
            </a:r>
            <a:r>
              <a:rPr lang="en" altLang="zh-CN" dirty="0">
                <a:solidFill>
                  <a:srgbClr val="FF0000"/>
                </a:solidFill>
                <a:latin typeface="微软雅黑" charset="0"/>
                <a:ea typeface="微软雅黑" charset="0"/>
                <a:cs typeface="微软雅黑" charset="0"/>
              </a:rPr>
              <a:t>VR</a:t>
            </a:r>
            <a:r>
              <a:rPr lang="zh-CN" altLang="en-US" dirty="0">
                <a:solidFill>
                  <a:srgbClr val="FF0000"/>
                </a:solidFill>
                <a:latin typeface="微软雅黑" charset="0"/>
                <a:ea typeface="微软雅黑" charset="0"/>
                <a:cs typeface="微软雅黑" charset="0"/>
              </a:rPr>
              <a:t>手控制器来引导虚拟激光指向仪</a:t>
            </a:r>
            <a:r>
              <a:rPr lang="zh-CN" altLang="en-US" dirty="0">
                <a:latin typeface="微软雅黑" charset="0"/>
                <a:ea typeface="微软雅黑" charset="0"/>
                <a:cs typeface="微软雅黑" charset="0"/>
              </a:rPr>
              <a:t>吸引狗的注意力，狗会友好地吠叫，跳起来抓住指针或跟着指针。</a:t>
            </a:r>
            <a:endParaRPr lang="en-US" altLang="zh-CN" dirty="0">
              <a:latin typeface="微软雅黑" charset="0"/>
              <a:ea typeface="微软雅黑" charset="0"/>
              <a:cs typeface="微软雅黑" charset="0"/>
            </a:endParaRPr>
          </a:p>
          <a:p>
            <a:pPr marL="1257300" lvl="2" indent="-342900">
              <a:lnSpc>
                <a:spcPct val="150000"/>
              </a:lnSpc>
              <a:buFont typeface="Wingdings" pitchFamily="2" charset="2"/>
              <a:buChar char="l"/>
            </a:pPr>
            <a:r>
              <a:rPr lang="zh-CN" altLang="en-US" b="1" dirty="0">
                <a:latin typeface="微软雅黑" charset="0"/>
                <a:ea typeface="微软雅黑" charset="0"/>
                <a:cs typeface="微软雅黑" charset="0"/>
              </a:rPr>
              <a:t>无代理：</a:t>
            </a:r>
            <a:r>
              <a:rPr lang="zh-CN" altLang="en-US" dirty="0">
                <a:latin typeface="微软雅黑" charset="0"/>
                <a:ea typeface="微软雅黑" charset="0"/>
                <a:cs typeface="微软雅黑" charset="0"/>
              </a:rPr>
              <a:t>参与者</a:t>
            </a:r>
            <a:r>
              <a:rPr lang="zh-CN" altLang="en-US" dirty="0">
                <a:solidFill>
                  <a:srgbClr val="FF0000"/>
                </a:solidFill>
                <a:latin typeface="微软雅黑" charset="0"/>
                <a:ea typeface="微软雅黑" charset="0"/>
                <a:cs typeface="微软雅黑" charset="0"/>
              </a:rPr>
              <a:t>只能观察</a:t>
            </a:r>
            <a:r>
              <a:rPr lang="zh-CN" altLang="en-US" dirty="0">
                <a:latin typeface="微软雅黑" charset="0"/>
                <a:ea typeface="微软雅黑" charset="0"/>
                <a:cs typeface="微软雅黑" charset="0"/>
              </a:rPr>
              <a:t>执行脚本动作的狗。</a:t>
            </a:r>
            <a:endParaRPr lang="en-US" altLang="zh-CN" dirty="0">
              <a:latin typeface="微软雅黑" charset="0"/>
              <a:ea typeface="微软雅黑" charset="0"/>
              <a:cs typeface="微软雅黑" charset="0"/>
            </a:endParaRPr>
          </a:p>
        </p:txBody>
      </p:sp>
      <p:pic>
        <p:nvPicPr>
          <p:cNvPr id="2" name="图片 1">
            <a:extLst>
              <a:ext uri="{FF2B5EF4-FFF2-40B4-BE49-F238E27FC236}">
                <a16:creationId xmlns:a16="http://schemas.microsoft.com/office/drawing/2014/main" id="{8F9F2264-1A71-AE4E-AB99-909C36505578}"/>
              </a:ext>
            </a:extLst>
          </p:cNvPr>
          <p:cNvPicPr>
            <a:picLocks noChangeAspect="1"/>
          </p:cNvPicPr>
          <p:nvPr/>
        </p:nvPicPr>
        <p:blipFill>
          <a:blip r:embed="rId2"/>
          <a:stretch>
            <a:fillRect/>
          </a:stretch>
        </p:blipFill>
        <p:spPr>
          <a:xfrm>
            <a:off x="1408449" y="4150891"/>
            <a:ext cx="9839230" cy="2122018"/>
          </a:xfrm>
          <a:prstGeom prst="rect">
            <a:avLst/>
          </a:prstGeom>
        </p:spPr>
      </p:pic>
    </p:spTree>
    <p:extLst>
      <p:ext uri="{BB962C8B-B14F-4D97-AF65-F5344CB8AC3E}">
        <p14:creationId xmlns:p14="http://schemas.microsoft.com/office/powerpoint/2010/main" val="4548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a:t>论文：情绪与代理对虚拟现实临场感的影响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a:t>
            </a:fld>
            <a:endParaRPr lang="zh-CN" altLang="en-US"/>
          </a:p>
        </p:txBody>
      </p:sp>
      <p:sp>
        <p:nvSpPr>
          <p:cNvPr id="16" name="文本框 15"/>
          <p:cNvSpPr txBox="1"/>
          <p:nvPr/>
        </p:nvSpPr>
        <p:spPr>
          <a:xfrm>
            <a:off x="3277161" y="1705253"/>
            <a:ext cx="5850403" cy="4370427"/>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Part1: Introduction</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endParaRPr>
          </a:p>
          <a:p>
            <a:pPr marR="0" lvl="0" indent="0" algn="l" defTabSz="914400" rtl="0" fontAlgn="auto">
              <a:lnSpc>
                <a:spcPct val="100000"/>
              </a:lnSpc>
              <a:spcBef>
                <a:spcPts val="0"/>
              </a:spcBef>
              <a:spcAft>
                <a:spcPts val="600"/>
              </a:spcAft>
              <a:buClrTx/>
              <a:buSzTx/>
              <a:buFont typeface="Wingdings" panose="05000000000000000000" pitchFamily="2" charset="2"/>
              <a:buNone/>
              <a:defRPr/>
            </a:pPr>
            <a:r>
              <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	</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——本文对</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mn-cs"/>
              </a:rPr>
              <a:t>VR领域</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的主要贡献</a:t>
            </a:r>
            <a:endParaRPr kumimoji="0" lang="en-US" altLang="zh-CN" sz="28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Part2: Related Works</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endParaRPr>
          </a:p>
          <a:p>
            <a:pPr marR="0" lvl="0" indent="0" algn="l" defTabSz="914400" rtl="0" fontAlgn="auto">
              <a:lnSpc>
                <a:spcPct val="100000"/>
              </a:lnSpc>
              <a:spcBef>
                <a:spcPts val="0"/>
              </a:spcBef>
              <a:spcAft>
                <a:spcPts val="600"/>
              </a:spcAft>
              <a:buClrTx/>
              <a:buSzTx/>
              <a:buFont typeface="Wingdings" panose="05000000000000000000" pitchFamily="2" charset="2"/>
              <a:buNone/>
              <a:defRPr/>
            </a:pPr>
            <a:r>
              <a:rPr kumimoji="0" lang="en-US" altLang="zh-CN" sz="28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	</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前人的工作</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与本文的关系</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Part3: Methodology</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R="0" lvl="0" indent="0" algn="l" defTabSz="914400" rtl="0" fontAlgn="auto">
              <a:lnSpc>
                <a:spcPct val="100000"/>
              </a:lnSpc>
              <a:spcBef>
                <a:spcPts val="0"/>
              </a:spcBef>
              <a:spcAft>
                <a:spcPts val="600"/>
              </a:spcAft>
              <a:buClrTx/>
              <a:buSzTx/>
              <a:buFont typeface="Wingdings" panose="05000000000000000000" pitchFamily="2" charset="2"/>
              <a:buNone/>
              <a:defRPr/>
            </a:pPr>
            <a:r>
              <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	</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——本文</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实验方法</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测量方式</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Part4: Results</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R="0" lvl="0" indent="0" algn="l" defTabSz="914400" rtl="0" fontAlgn="auto">
              <a:lnSpc>
                <a:spcPct val="100000"/>
              </a:lnSpc>
              <a:spcBef>
                <a:spcPts val="0"/>
              </a:spcBef>
              <a:spcAft>
                <a:spcPts val="600"/>
              </a:spcAft>
              <a:buClrTx/>
              <a:buSzTx/>
              <a:buFont typeface="Wingdings" panose="05000000000000000000" pitchFamily="2" charset="2"/>
              <a:buNone/>
              <a:defRPr/>
            </a:pPr>
            <a:r>
              <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	</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——实验</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结果分析</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及其与假设之间的关系</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Part5: Discussion</a:t>
            </a:r>
            <a:endPar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endParaRPr>
          </a:p>
          <a:p>
            <a:pPr marR="0" lvl="0" indent="0" algn="l" defTabSz="914400" rtl="0" fontAlgn="auto">
              <a:lnSpc>
                <a:spcPct val="100000"/>
              </a:lnSpc>
              <a:spcBef>
                <a:spcPts val="0"/>
              </a:spcBef>
              <a:spcAft>
                <a:spcPts val="0"/>
              </a:spcAft>
              <a:buClrTx/>
              <a:buSzTx/>
              <a:buFont typeface="Wingdings" panose="05000000000000000000" pitchFamily="2" charset="2"/>
              <a:buNone/>
              <a:defRPr/>
            </a:pPr>
            <a:r>
              <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	</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——关于本文的</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总结</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与</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讨论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虚拟环境设计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20</a:t>
            </a:fld>
            <a:endParaRPr lang="zh-CN" altLang="en-US"/>
          </a:p>
        </p:txBody>
      </p:sp>
      <p:sp>
        <p:nvSpPr>
          <p:cNvPr id="8" name="文本框 7">
            <a:extLst>
              <a:ext uri="{FF2B5EF4-FFF2-40B4-BE49-F238E27FC236}">
                <a16:creationId xmlns:a16="http://schemas.microsoft.com/office/drawing/2014/main" id="{AEBA9461-1300-3742-92DD-09935751C2BA}"/>
              </a:ext>
            </a:extLst>
          </p:cNvPr>
          <p:cNvSpPr txBox="1"/>
          <p:nvPr/>
        </p:nvSpPr>
        <p:spPr>
          <a:xfrm>
            <a:off x="1093470" y="1209040"/>
            <a:ext cx="10280130" cy="2767232"/>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视觉：</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solidFill>
                  <a:schemeClr val="tx1"/>
                </a:solidFill>
                <a:latin typeface="微软雅黑" charset="0"/>
                <a:ea typeface="微软雅黑" charset="0"/>
                <a:cs typeface="微软雅黑" charset="0"/>
              </a:rPr>
              <a:t>参与者有</a:t>
            </a:r>
            <a:r>
              <a:rPr lang="en-US" altLang="zh-CN" sz="2000" dirty="0">
                <a:solidFill>
                  <a:srgbClr val="FF0000"/>
                </a:solidFill>
                <a:latin typeface="微软雅黑" charset="0"/>
                <a:ea typeface="微软雅黑" charset="0"/>
                <a:cs typeface="微软雅黑" charset="0"/>
              </a:rPr>
              <a:t>6</a:t>
            </a:r>
            <a:r>
              <a:rPr lang="zh-CN" altLang="en-US" sz="2000" dirty="0">
                <a:solidFill>
                  <a:srgbClr val="FF0000"/>
                </a:solidFill>
                <a:latin typeface="微软雅黑" charset="0"/>
                <a:ea typeface="微软雅黑" charset="0"/>
                <a:cs typeface="微软雅黑" charset="0"/>
              </a:rPr>
              <a:t>个自由度</a:t>
            </a:r>
            <a:r>
              <a:rPr lang="zh-CN" altLang="en-US" sz="2000" dirty="0">
                <a:solidFill>
                  <a:schemeClr val="tx1"/>
                </a:solidFill>
                <a:latin typeface="微软雅黑" charset="0"/>
                <a:ea typeface="微软雅黑" charset="0"/>
                <a:cs typeface="微软雅黑" charset="0"/>
              </a:rPr>
              <a:t>环顾四周，且不能随意走动；</a:t>
            </a:r>
            <a:endParaRPr lang="en-US" altLang="zh-CN" sz="2000" dirty="0">
              <a:solidFill>
                <a:schemeClr val="tx1"/>
              </a:solidFill>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恐惧的环境：</a:t>
            </a:r>
            <a:r>
              <a:rPr lang="zh-CN" altLang="en-US" sz="2000" dirty="0">
                <a:latin typeface="微软雅黑" charset="0"/>
                <a:ea typeface="微软雅黑" charset="0"/>
                <a:cs typeface="微软雅黑" charset="0"/>
              </a:rPr>
              <a:t>夜间的有雾的公园环境以及一只长着黑色皮毛的狼；</a:t>
            </a:r>
            <a:endParaRPr lang="en-US" altLang="zh-CN" sz="2000" dirty="0">
              <a:latin typeface="微软雅黑" charset="0"/>
              <a:ea typeface="微软雅黑" charset="0"/>
              <a:cs typeface="微软雅黑" charset="0"/>
            </a:endParaRPr>
          </a:p>
          <a:p>
            <a:pPr marL="1257300" lvl="2" indent="-342900">
              <a:lnSpc>
                <a:spcPct val="150000"/>
              </a:lnSpc>
              <a:buFont typeface="Wingdings" pitchFamily="2" charset="2"/>
              <a:buChar char="l"/>
            </a:pPr>
            <a:r>
              <a:rPr lang="zh-CN" altLang="en-US" b="1" dirty="0">
                <a:latin typeface="微软雅黑" charset="0"/>
                <a:ea typeface="微软雅黑" charset="0"/>
                <a:cs typeface="微软雅黑" charset="0"/>
              </a:rPr>
              <a:t>有代理：</a:t>
            </a:r>
            <a:r>
              <a:rPr lang="zh-CN" altLang="en-US" dirty="0">
                <a:latin typeface="微软雅黑" charset="0"/>
                <a:ea typeface="微软雅黑" charset="0"/>
                <a:cs typeface="微软雅黑" charset="0"/>
              </a:rPr>
              <a:t>参与者可以</a:t>
            </a:r>
            <a:r>
              <a:rPr lang="zh-CN" altLang="en-US" dirty="0">
                <a:solidFill>
                  <a:srgbClr val="FF0000"/>
                </a:solidFill>
                <a:latin typeface="微软雅黑" charset="0"/>
                <a:ea typeface="微软雅黑" charset="0"/>
                <a:cs typeface="微软雅黑" charset="0"/>
              </a:rPr>
              <a:t>使用手动控制器指示手电筒</a:t>
            </a:r>
            <a:r>
              <a:rPr lang="zh-CN" altLang="en-US" dirty="0">
                <a:latin typeface="微软雅黑" charset="0"/>
                <a:ea typeface="微软雅黑" charset="0"/>
                <a:cs typeface="微软雅黑" charset="0"/>
              </a:rPr>
              <a:t>，如果将手电筒指向接近的狼的脸，则手电筒将使其后退。</a:t>
            </a:r>
            <a:endParaRPr lang="en-US" altLang="zh-CN" dirty="0">
              <a:latin typeface="微软雅黑" charset="0"/>
              <a:ea typeface="微软雅黑" charset="0"/>
              <a:cs typeface="微软雅黑" charset="0"/>
            </a:endParaRPr>
          </a:p>
          <a:p>
            <a:pPr marL="1257300" lvl="2" indent="-342900">
              <a:lnSpc>
                <a:spcPct val="150000"/>
              </a:lnSpc>
              <a:buFont typeface="Wingdings" pitchFamily="2" charset="2"/>
              <a:buChar char="l"/>
            </a:pPr>
            <a:r>
              <a:rPr lang="zh-CN" altLang="en-US" b="1" dirty="0">
                <a:latin typeface="微软雅黑" charset="0"/>
                <a:ea typeface="微软雅黑" charset="0"/>
                <a:cs typeface="微软雅黑" charset="0"/>
              </a:rPr>
              <a:t>无代理：</a:t>
            </a:r>
            <a:r>
              <a:rPr lang="zh-CN" altLang="en-US" dirty="0">
                <a:latin typeface="微软雅黑" charset="0"/>
                <a:ea typeface="微软雅黑" charset="0"/>
                <a:cs typeface="微软雅黑" charset="0"/>
              </a:rPr>
              <a:t>参与者</a:t>
            </a:r>
            <a:r>
              <a:rPr lang="zh-CN" altLang="en-US" dirty="0">
                <a:solidFill>
                  <a:srgbClr val="FF0000"/>
                </a:solidFill>
                <a:latin typeface="微软雅黑" charset="0"/>
                <a:ea typeface="微软雅黑" charset="0"/>
                <a:cs typeface="微软雅黑" charset="0"/>
              </a:rPr>
              <a:t>无法保护自己免受攻击</a:t>
            </a:r>
            <a:r>
              <a:rPr lang="zh-CN" altLang="en-US" dirty="0">
                <a:latin typeface="微软雅黑" charset="0"/>
                <a:ea typeface="微软雅黑" charset="0"/>
                <a:cs typeface="微软雅黑" charset="0"/>
              </a:rPr>
              <a:t>。</a:t>
            </a:r>
            <a:endParaRPr lang="en-US" altLang="zh-CN" sz="2000" dirty="0">
              <a:latin typeface="微软雅黑" charset="0"/>
              <a:ea typeface="微软雅黑" charset="0"/>
              <a:cs typeface="微软雅黑" charset="0"/>
            </a:endParaRPr>
          </a:p>
        </p:txBody>
      </p:sp>
      <p:sp>
        <p:nvSpPr>
          <p:cNvPr id="9" name="文本框 8">
            <a:extLst>
              <a:ext uri="{FF2B5EF4-FFF2-40B4-BE49-F238E27FC236}">
                <a16:creationId xmlns:a16="http://schemas.microsoft.com/office/drawing/2014/main" id="{71BC5F9F-B7A9-774A-A37C-BA1335284D01}"/>
              </a:ext>
            </a:extLst>
          </p:cNvPr>
          <p:cNvSpPr txBox="1"/>
          <p:nvPr/>
        </p:nvSpPr>
        <p:spPr>
          <a:xfrm>
            <a:off x="2717973" y="6260500"/>
            <a:ext cx="6919247"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两种环境下提供的代理相似，互动的影响程度相似</a:t>
            </a:r>
          </a:p>
        </p:txBody>
      </p:sp>
      <p:pic>
        <p:nvPicPr>
          <p:cNvPr id="6" name="图片 5">
            <a:extLst>
              <a:ext uri="{FF2B5EF4-FFF2-40B4-BE49-F238E27FC236}">
                <a16:creationId xmlns:a16="http://schemas.microsoft.com/office/drawing/2014/main" id="{1CE9D2A1-8948-F44C-AB73-3148CE8AC3F3}"/>
              </a:ext>
            </a:extLst>
          </p:cNvPr>
          <p:cNvPicPr>
            <a:picLocks noChangeAspect="1"/>
          </p:cNvPicPr>
          <p:nvPr/>
        </p:nvPicPr>
        <p:blipFill>
          <a:blip r:embed="rId2"/>
          <a:stretch>
            <a:fillRect/>
          </a:stretch>
        </p:blipFill>
        <p:spPr>
          <a:xfrm>
            <a:off x="1159328" y="4014708"/>
            <a:ext cx="9873343" cy="2139949"/>
          </a:xfrm>
          <a:prstGeom prst="rect">
            <a:avLst/>
          </a:prstGeom>
        </p:spPr>
      </p:pic>
    </p:spTree>
    <p:extLst>
      <p:ext uri="{BB962C8B-B14F-4D97-AF65-F5344CB8AC3E}">
        <p14:creationId xmlns:p14="http://schemas.microsoft.com/office/powerpoint/2010/main" val="27940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虚拟环境设计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21</a:t>
            </a:fld>
            <a:endParaRPr lang="zh-CN" altLang="en-US"/>
          </a:p>
        </p:txBody>
      </p:sp>
      <p:sp>
        <p:nvSpPr>
          <p:cNvPr id="8" name="文本框 7">
            <a:extLst>
              <a:ext uri="{FF2B5EF4-FFF2-40B4-BE49-F238E27FC236}">
                <a16:creationId xmlns:a16="http://schemas.microsoft.com/office/drawing/2014/main" id="{AEBA9461-1300-3742-92DD-09935751C2BA}"/>
              </a:ext>
            </a:extLst>
          </p:cNvPr>
          <p:cNvSpPr txBox="1"/>
          <p:nvPr/>
        </p:nvSpPr>
        <p:spPr>
          <a:xfrm>
            <a:off x="1093470" y="1209040"/>
            <a:ext cx="11098530" cy="3361946"/>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听觉：</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参与人员</a:t>
            </a:r>
            <a:r>
              <a:rPr lang="zh-CN" altLang="en-US" sz="2000" b="1" dirty="0">
                <a:solidFill>
                  <a:schemeClr val="tx1"/>
                </a:solidFill>
                <a:latin typeface="微软雅黑" charset="0"/>
                <a:ea typeface="微软雅黑" charset="0"/>
                <a:cs typeface="微软雅黑" charset="0"/>
              </a:rPr>
              <a:t>：</a:t>
            </a:r>
            <a:r>
              <a:rPr lang="en-US" altLang="zh-CN" sz="2000" dirty="0">
                <a:solidFill>
                  <a:schemeClr val="tx1"/>
                </a:solidFill>
                <a:latin typeface="微软雅黑" charset="0"/>
                <a:ea typeface="微软雅黑" charset="0"/>
                <a:cs typeface="微软雅黑" charset="0"/>
              </a:rPr>
              <a:t>12</a:t>
            </a:r>
            <a:r>
              <a:rPr lang="zh-CN" altLang="en-US" sz="2000" dirty="0">
                <a:solidFill>
                  <a:schemeClr val="tx1"/>
                </a:solidFill>
                <a:latin typeface="微软雅黑" charset="0"/>
                <a:ea typeface="微软雅黑" charset="0"/>
                <a:cs typeface="微软雅黑" charset="0"/>
              </a:rPr>
              <a:t>人；</a:t>
            </a:r>
            <a:endParaRPr lang="en-US" altLang="zh-CN" sz="2000" dirty="0">
              <a:solidFill>
                <a:schemeClr val="tx1"/>
              </a:solidFill>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音乐选择：</a:t>
            </a:r>
            <a:r>
              <a:rPr lang="zh-CN" altLang="en-US" sz="2000" dirty="0">
                <a:latin typeface="微软雅黑" charset="0"/>
                <a:ea typeface="微软雅黑" charset="0"/>
                <a:cs typeface="微软雅黑" charset="0"/>
              </a:rPr>
              <a:t>实验人员选择了五个快乐的和五个恐惧的片段，与</a:t>
            </a:r>
            <a:r>
              <a:rPr lang="zh-CN" altLang="en" sz="2000" dirty="0">
                <a:latin typeface="微软雅黑" charset="0"/>
                <a:ea typeface="微软雅黑" charset="0"/>
                <a:cs typeface="微软雅黑" charset="0"/>
              </a:rPr>
              <a:t>虚拟环境</a:t>
            </a:r>
            <a:r>
              <a:rPr lang="zh-CN" altLang="en-US" sz="2000" dirty="0">
                <a:latin typeface="微软雅黑" charset="0"/>
                <a:ea typeface="微软雅黑" charset="0"/>
                <a:cs typeface="微软雅黑" charset="0"/>
              </a:rPr>
              <a:t>一起进行测试，并根据它们所引发的快乐和恐惧程度进行评分。选择得分最高的作品进行研究；</a:t>
            </a:r>
            <a:endParaRPr lang="en-US" altLang="zh-CN" sz="2000"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最终选择：</a:t>
            </a:r>
            <a:r>
              <a:rPr lang="en" altLang="zh-CN" sz="2000" dirty="0">
                <a:latin typeface="微软雅黑" charset="0"/>
                <a:ea typeface="微软雅黑" charset="0"/>
                <a:cs typeface="微软雅黑" charset="0"/>
              </a:rPr>
              <a:t>“</a:t>
            </a:r>
            <a:r>
              <a:rPr lang="en" altLang="zh-CN" sz="2000" dirty="0">
                <a:solidFill>
                  <a:srgbClr val="FF0000"/>
                </a:solidFill>
                <a:latin typeface="微软雅黑" charset="0"/>
                <a:ea typeface="微软雅黑" charset="0"/>
                <a:cs typeface="微软雅黑" charset="0"/>
              </a:rPr>
              <a:t>Happy Sandbox</a:t>
            </a:r>
            <a:r>
              <a:rPr lang="en" altLang="zh-CN" sz="2000" dirty="0">
                <a:latin typeface="微软雅黑" charset="0"/>
                <a:ea typeface="微软雅黑" charset="0"/>
                <a:cs typeface="微软雅黑" charset="0"/>
              </a:rPr>
              <a:t>”</a:t>
            </a:r>
            <a:r>
              <a:rPr lang="zh-CN" altLang="en" sz="2000" dirty="0">
                <a:latin typeface="微软雅黑" charset="0"/>
                <a:ea typeface="微软雅黑" charset="0"/>
                <a:cs typeface="微软雅黑" charset="0"/>
              </a:rPr>
              <a:t>与</a:t>
            </a:r>
            <a:r>
              <a:rPr lang="zh-CN" altLang="en-US" sz="2000" dirty="0">
                <a:latin typeface="微软雅黑" charset="0"/>
                <a:ea typeface="微软雅黑" charset="0"/>
                <a:cs typeface="微软雅黑" charset="0"/>
              </a:rPr>
              <a:t>“</a:t>
            </a:r>
            <a:r>
              <a:rPr lang="en" altLang="zh-CN" sz="2000" dirty="0">
                <a:solidFill>
                  <a:srgbClr val="FF0000"/>
                </a:solidFill>
                <a:latin typeface="微软雅黑" charset="0"/>
                <a:ea typeface="微软雅黑" charset="0"/>
                <a:cs typeface="微软雅黑" charset="0"/>
              </a:rPr>
              <a:t>Dark Ambient</a:t>
            </a:r>
            <a:r>
              <a:rPr lang="zh-CN" altLang="en-US" sz="2000" dirty="0">
                <a:solidFill>
                  <a:srgbClr val="FF0000"/>
                </a:solidFill>
                <a:latin typeface="微软雅黑" charset="0"/>
                <a:ea typeface="微软雅黑" charset="0"/>
                <a:cs typeface="微软雅黑" charset="0"/>
              </a:rPr>
              <a:t> </a:t>
            </a:r>
            <a:r>
              <a:rPr lang="en" altLang="zh-CN" sz="2000" dirty="0">
                <a:solidFill>
                  <a:srgbClr val="FF0000"/>
                </a:solidFill>
                <a:latin typeface="微软雅黑" charset="0"/>
                <a:ea typeface="微软雅黑" charset="0"/>
                <a:cs typeface="微软雅黑" charset="0"/>
              </a:rPr>
              <a:t>Music 3</a:t>
            </a:r>
            <a:r>
              <a:rPr lang="zh-CN" altLang="en-US" sz="2000" dirty="0">
                <a:latin typeface="微软雅黑" charset="0"/>
                <a:ea typeface="微软雅黑" charset="0"/>
                <a:cs typeface="微软雅黑" charset="0"/>
              </a:rPr>
              <a:t>”</a:t>
            </a:r>
            <a:endParaRPr lang="en-US" altLang="zh-CN" sz="2000" dirty="0">
              <a:latin typeface="微软雅黑" charset="0"/>
              <a:ea typeface="微软雅黑" charset="0"/>
              <a:cs typeface="微软雅黑" charset="0"/>
            </a:endParaRPr>
          </a:p>
          <a:p>
            <a:pPr marL="800100" lvl="1" indent="-342900">
              <a:lnSpc>
                <a:spcPct val="150000"/>
              </a:lnSpc>
              <a:buFont typeface="Wingdings" pitchFamily="2" charset="2"/>
              <a:buChar char="l"/>
            </a:pPr>
            <a:r>
              <a:rPr lang="en-US" altLang="zh-CN" sz="2000" b="1" dirty="0">
                <a:latin typeface="微软雅黑" charset="0"/>
                <a:ea typeface="微软雅黑" charset="0"/>
                <a:cs typeface="微软雅黑" charset="0"/>
              </a:rPr>
              <a:t>Happy</a:t>
            </a:r>
            <a:r>
              <a:rPr lang="zh-CN" altLang="en-US" sz="2000" b="1" dirty="0">
                <a:latin typeface="微软雅黑" charset="0"/>
                <a:ea typeface="微软雅黑" charset="0"/>
                <a:cs typeface="微软雅黑" charset="0"/>
              </a:rPr>
              <a:t> </a:t>
            </a:r>
            <a:r>
              <a:rPr lang="en-US" altLang="zh-CN" sz="2000" b="1" dirty="0">
                <a:latin typeface="微软雅黑" charset="0"/>
                <a:ea typeface="微软雅黑" charset="0"/>
                <a:cs typeface="微软雅黑" charset="0"/>
              </a:rPr>
              <a:t>Sandbox</a:t>
            </a:r>
            <a:r>
              <a:rPr lang="zh-CN" altLang="en-US" sz="2000" b="1" dirty="0">
                <a:latin typeface="微软雅黑" charset="0"/>
                <a:ea typeface="微软雅黑" charset="0"/>
                <a:cs typeface="微软雅黑" charset="0"/>
              </a:rPr>
              <a:t>：</a:t>
            </a:r>
            <a:r>
              <a:rPr lang="en" altLang="zh-CN" sz="2000" b="1" dirty="0">
                <a:latin typeface="微软雅黑" charset="0"/>
                <a:ea typeface="微软雅黑" charset="0"/>
                <a:cs typeface="微软雅黑" charset="0"/>
              </a:rPr>
              <a:t> </a:t>
            </a:r>
            <a:r>
              <a:rPr lang="en" altLang="zh-CN" sz="2000" dirty="0">
                <a:latin typeface="微软雅黑" charset="0"/>
                <a:ea typeface="微软雅黑" charset="0"/>
                <a:cs typeface="微软雅黑" charset="0"/>
                <a:hlinkClick r:id="rId2"/>
              </a:rPr>
              <a:t>https://freesound.org/people/Mativve/sounds/416778/</a:t>
            </a:r>
            <a:endParaRPr lang="en-US" altLang="zh-CN" sz="2000" dirty="0">
              <a:latin typeface="微软雅黑" charset="0"/>
              <a:ea typeface="微软雅黑" charset="0"/>
              <a:cs typeface="微软雅黑" charset="0"/>
            </a:endParaRPr>
          </a:p>
          <a:p>
            <a:pPr marL="800100" lvl="1" indent="-342900">
              <a:lnSpc>
                <a:spcPct val="150000"/>
              </a:lnSpc>
              <a:buFont typeface="Wingdings" pitchFamily="2" charset="2"/>
              <a:buChar char="l"/>
            </a:pPr>
            <a:r>
              <a:rPr lang="en" altLang="zh-CN" sz="2000" b="1" dirty="0">
                <a:latin typeface="微软雅黑" charset="0"/>
                <a:ea typeface="微软雅黑" charset="0"/>
                <a:cs typeface="微软雅黑" charset="0"/>
              </a:rPr>
              <a:t>Dark Ambient</a:t>
            </a:r>
            <a:r>
              <a:rPr lang="zh-CN" altLang="en-US" sz="2000" b="1" dirty="0">
                <a:latin typeface="微软雅黑" charset="0"/>
                <a:ea typeface="微软雅黑" charset="0"/>
                <a:cs typeface="微软雅黑" charset="0"/>
              </a:rPr>
              <a:t> </a:t>
            </a:r>
            <a:r>
              <a:rPr lang="en" altLang="zh-CN" sz="2000" b="1" dirty="0">
                <a:latin typeface="微软雅黑" charset="0"/>
                <a:ea typeface="微软雅黑" charset="0"/>
                <a:cs typeface="微软雅黑" charset="0"/>
              </a:rPr>
              <a:t>Music 3</a:t>
            </a:r>
            <a:r>
              <a:rPr lang="zh-CN" altLang="en-US" sz="2000" b="1" dirty="0">
                <a:latin typeface="微软雅黑" charset="0"/>
                <a:ea typeface="微软雅黑" charset="0"/>
                <a:cs typeface="微软雅黑" charset="0"/>
              </a:rPr>
              <a:t>：</a:t>
            </a:r>
            <a:r>
              <a:rPr lang="en" altLang="zh-CN" sz="2000" dirty="0">
                <a:latin typeface="微软雅黑" charset="0"/>
                <a:ea typeface="微软雅黑" charset="0"/>
                <a:cs typeface="微软雅黑" charset="0"/>
                <a:hlinkClick r:id="rId3"/>
              </a:rPr>
              <a:t>https://freesound.org/people/Xanco123/sounds/233311/</a:t>
            </a:r>
            <a:endParaRPr lang="en-US" altLang="zh-CN" sz="2000" dirty="0">
              <a:latin typeface="微软雅黑" charset="0"/>
              <a:ea typeface="微软雅黑" charset="0"/>
              <a:cs typeface="微软雅黑" charset="0"/>
            </a:endParaRPr>
          </a:p>
        </p:txBody>
      </p:sp>
      <p:sp>
        <p:nvSpPr>
          <p:cNvPr id="6" name="文本框 5">
            <a:extLst>
              <a:ext uri="{FF2B5EF4-FFF2-40B4-BE49-F238E27FC236}">
                <a16:creationId xmlns:a16="http://schemas.microsoft.com/office/drawing/2014/main" id="{B0A9229A-B38B-BD46-BF01-8ADB36B4D8A3}"/>
              </a:ext>
            </a:extLst>
          </p:cNvPr>
          <p:cNvSpPr txBox="1"/>
          <p:nvPr/>
        </p:nvSpPr>
        <p:spPr>
          <a:xfrm>
            <a:off x="1093470" y="4751646"/>
            <a:ext cx="10922000" cy="1515223"/>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仪器：</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显示设备：</a:t>
            </a:r>
            <a:r>
              <a:rPr lang="en" altLang="zh-CN" sz="2000" dirty="0">
                <a:latin typeface="微软雅黑" charset="0"/>
                <a:ea typeface="微软雅黑" charset="0"/>
                <a:cs typeface="微软雅黑" charset="0"/>
              </a:rPr>
              <a:t>HTC Vive HMD</a:t>
            </a:r>
            <a:endParaRPr lang="en-US" altLang="zh-CN" sz="2000"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 sz="2000" b="1" dirty="0">
                <a:latin typeface="微软雅黑" charset="0"/>
                <a:ea typeface="微软雅黑" charset="0"/>
                <a:cs typeface="微软雅黑" charset="0"/>
              </a:rPr>
              <a:t>声音</a:t>
            </a:r>
            <a:r>
              <a:rPr lang="zh-CN" altLang="en-US" sz="2000" b="1" dirty="0">
                <a:latin typeface="微软雅黑" charset="0"/>
                <a:ea typeface="微软雅黑" charset="0"/>
                <a:cs typeface="微软雅黑" charset="0"/>
              </a:rPr>
              <a:t>设备：</a:t>
            </a:r>
            <a:r>
              <a:rPr lang="en" altLang="zh-CN" sz="2000" dirty="0">
                <a:latin typeface="微软雅黑" charset="0"/>
                <a:ea typeface="微软雅黑" charset="0"/>
                <a:cs typeface="微软雅黑" charset="0"/>
              </a:rPr>
              <a:t>Sennheiser HD 380 Pro headphones</a:t>
            </a:r>
            <a:endParaRPr lang="en-US" altLang="zh-CN" sz="2000" dirty="0">
              <a:solidFill>
                <a:schemeClr val="tx1"/>
              </a:solidFill>
              <a:latin typeface="微软雅黑" charset="0"/>
              <a:ea typeface="微软雅黑" charset="0"/>
              <a:cs typeface="微软雅黑" charset="0"/>
            </a:endParaRPr>
          </a:p>
        </p:txBody>
      </p:sp>
      <p:pic>
        <p:nvPicPr>
          <p:cNvPr id="2" name="图片 1">
            <a:extLst>
              <a:ext uri="{FF2B5EF4-FFF2-40B4-BE49-F238E27FC236}">
                <a16:creationId xmlns:a16="http://schemas.microsoft.com/office/drawing/2014/main" id="{21BE44E7-8B5F-664B-928C-D5DE73FA15AA}"/>
              </a:ext>
            </a:extLst>
          </p:cNvPr>
          <p:cNvPicPr>
            <a:picLocks noChangeAspect="1"/>
          </p:cNvPicPr>
          <p:nvPr/>
        </p:nvPicPr>
        <p:blipFill>
          <a:blip r:embed="rId4"/>
          <a:stretch>
            <a:fillRect/>
          </a:stretch>
        </p:blipFill>
        <p:spPr>
          <a:xfrm>
            <a:off x="7834630" y="4831769"/>
            <a:ext cx="3263900" cy="1435100"/>
          </a:xfrm>
          <a:prstGeom prst="rect">
            <a:avLst/>
          </a:prstGeom>
        </p:spPr>
      </p:pic>
    </p:spTree>
    <p:extLst>
      <p:ext uri="{BB962C8B-B14F-4D97-AF65-F5344CB8AC3E}">
        <p14:creationId xmlns:p14="http://schemas.microsoft.com/office/powerpoint/2010/main" val="4224821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3.</a:t>
            </a:r>
            <a:r>
              <a:rPr lang="zh-CN" altLang="en-US" dirty="0"/>
              <a:t> 测量方式</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22</a:t>
            </a:fld>
            <a:endParaRPr lang="zh-CN" altLang="en-US"/>
          </a:p>
        </p:txBody>
      </p:sp>
      <p:sp>
        <p:nvSpPr>
          <p:cNvPr id="7" name="文本框 6">
            <a:extLst>
              <a:ext uri="{FF2B5EF4-FFF2-40B4-BE49-F238E27FC236}">
                <a16:creationId xmlns:a16="http://schemas.microsoft.com/office/drawing/2014/main" id="{3094E75E-E638-D546-B9AA-656716CB6A9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9" name="矩形 8">
            <a:extLst>
              <a:ext uri="{FF2B5EF4-FFF2-40B4-BE49-F238E27FC236}">
                <a16:creationId xmlns:a16="http://schemas.microsoft.com/office/drawing/2014/main" id="{8453697C-9D68-1A42-B98C-A3BAB604A7E1}"/>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10" name="矩形 9">
            <a:extLst>
              <a:ext uri="{FF2B5EF4-FFF2-40B4-BE49-F238E27FC236}">
                <a16:creationId xmlns:a16="http://schemas.microsoft.com/office/drawing/2014/main" id="{1C2C690F-DFC4-A643-9E9B-C9D7AF7C6BA0}"/>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12" name="矩形 11">
            <a:extLst>
              <a:ext uri="{FF2B5EF4-FFF2-40B4-BE49-F238E27FC236}">
                <a16:creationId xmlns:a16="http://schemas.microsoft.com/office/drawing/2014/main" id="{BECCE991-0CDE-BA4C-B2D7-A72C3D810462}"/>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3" name="圆角矩形 12">
            <a:extLst>
              <a:ext uri="{FF2B5EF4-FFF2-40B4-BE49-F238E27FC236}">
                <a16:creationId xmlns:a16="http://schemas.microsoft.com/office/drawing/2014/main" id="{D5739AE5-620B-EB44-8E54-C78DE6A6D568}"/>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4" name="矩形 13">
            <a:extLst>
              <a:ext uri="{FF2B5EF4-FFF2-40B4-BE49-F238E27FC236}">
                <a16:creationId xmlns:a16="http://schemas.microsoft.com/office/drawing/2014/main" id="{979589D9-6B31-7146-BD11-6D778C83F0E4}"/>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5" name="矩形 14">
            <a:extLst>
              <a:ext uri="{FF2B5EF4-FFF2-40B4-BE49-F238E27FC236}">
                <a16:creationId xmlns:a16="http://schemas.microsoft.com/office/drawing/2014/main" id="{545E8EA9-4F84-4748-BB24-1CD569740653}"/>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6" name="矩形 15">
            <a:extLst>
              <a:ext uri="{FF2B5EF4-FFF2-40B4-BE49-F238E27FC236}">
                <a16:creationId xmlns:a16="http://schemas.microsoft.com/office/drawing/2014/main" id="{E187BA43-44AB-B94B-8698-00A029583BB8}"/>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7" name="圆角矩形 16">
            <a:extLst>
              <a:ext uri="{FF2B5EF4-FFF2-40B4-BE49-F238E27FC236}">
                <a16:creationId xmlns:a16="http://schemas.microsoft.com/office/drawing/2014/main" id="{23F0ADD1-842D-624B-8164-18BB77F9CBCD}"/>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8" name="直线箭头连接符 17">
            <a:extLst>
              <a:ext uri="{FF2B5EF4-FFF2-40B4-BE49-F238E27FC236}">
                <a16:creationId xmlns:a16="http://schemas.microsoft.com/office/drawing/2014/main" id="{A64D245F-CA14-BE49-89E2-40241378409E}"/>
              </a:ext>
            </a:extLst>
          </p:cNvPr>
          <p:cNvCxnSpPr>
            <a:stCxn id="13" idx="3"/>
            <a:endCxn id="14"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77101E37-55B9-0345-AA2A-194AE7DA2F9F}"/>
              </a:ext>
            </a:extLst>
          </p:cNvPr>
          <p:cNvCxnSpPr>
            <a:stCxn id="14" idx="3"/>
            <a:endCxn id="15"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9814BED0-1220-3A4E-85CE-E3FE4CFF9432}"/>
              </a:ext>
            </a:extLst>
          </p:cNvPr>
          <p:cNvCxnSpPr>
            <a:stCxn id="15" idx="2"/>
            <a:endCxn id="9"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7F85D70-E19C-E640-BFA9-6D6E20EAA6B9}"/>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31222F96-93AB-4D42-9ABF-90A2332BB802}"/>
              </a:ext>
            </a:extLst>
          </p:cNvPr>
          <p:cNvCxnSpPr>
            <a:stCxn id="9" idx="1"/>
            <a:endCxn id="10"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AAA73A16-2297-2048-A580-E599E6D814DF}"/>
              </a:ext>
            </a:extLst>
          </p:cNvPr>
          <p:cNvCxnSpPr>
            <a:stCxn id="12" idx="3"/>
            <a:endCxn id="16"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7F451D32-BDD2-E14B-A2CA-C9F5A730470C}"/>
              </a:ext>
            </a:extLst>
          </p:cNvPr>
          <p:cNvCxnSpPr>
            <a:cxnSpLocks/>
            <a:stCxn id="16" idx="2"/>
            <a:endCxn id="25"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86C5411-7285-3047-AF48-CF4D868FBC1A}"/>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6" name="直线箭头连接符 25">
            <a:extLst>
              <a:ext uri="{FF2B5EF4-FFF2-40B4-BE49-F238E27FC236}">
                <a16:creationId xmlns:a16="http://schemas.microsoft.com/office/drawing/2014/main" id="{311FAFF2-7DEA-2247-A41C-C94352CF1DC7}"/>
              </a:ext>
            </a:extLst>
          </p:cNvPr>
          <p:cNvCxnSpPr>
            <a:cxnSpLocks/>
            <a:stCxn id="25" idx="1"/>
            <a:endCxn id="17"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五角星 26">
            <a:extLst>
              <a:ext uri="{FF2B5EF4-FFF2-40B4-BE49-F238E27FC236}">
                <a16:creationId xmlns:a16="http://schemas.microsoft.com/office/drawing/2014/main" id="{721C9BD9-815D-3F41-8D62-8301E85AFA92}"/>
              </a:ext>
            </a:extLst>
          </p:cNvPr>
          <p:cNvSpPr/>
          <p:nvPr/>
        </p:nvSpPr>
        <p:spPr>
          <a:xfrm>
            <a:off x="6258793" y="2992105"/>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197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3.</a:t>
            </a:r>
            <a:r>
              <a:rPr lang="zh-CN" altLang="en-US" dirty="0"/>
              <a:t> 实验设计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23</a:t>
            </a:fld>
            <a:endParaRPr lang="zh-CN" altLang="en-US"/>
          </a:p>
        </p:txBody>
      </p:sp>
      <p:sp>
        <p:nvSpPr>
          <p:cNvPr id="11" name="文本框 10">
            <a:extLst>
              <a:ext uri="{FF2B5EF4-FFF2-40B4-BE49-F238E27FC236}">
                <a16:creationId xmlns:a16="http://schemas.microsoft.com/office/drawing/2014/main" id="{8281AAD6-D498-1248-A7FF-203C80A4AEEA}"/>
              </a:ext>
            </a:extLst>
          </p:cNvPr>
          <p:cNvSpPr txBox="1"/>
          <p:nvPr/>
        </p:nvSpPr>
        <p:spPr>
          <a:xfrm>
            <a:off x="718820" y="1209040"/>
            <a:ext cx="10758805" cy="3823547"/>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参与者</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latin typeface="微软雅黑" charset="0"/>
                <a:ea typeface="微软雅黑" charset="0"/>
                <a:cs typeface="微软雅黑" charset="0"/>
              </a:rPr>
              <a:t>人数：</a:t>
            </a:r>
            <a:r>
              <a:rPr lang="en-US" altLang="zh-CN" dirty="0">
                <a:solidFill>
                  <a:srgbClr val="FF0000"/>
                </a:solidFill>
                <a:latin typeface="微软雅黑" charset="0"/>
                <a:ea typeface="微软雅黑" charset="0"/>
                <a:cs typeface="微软雅黑" charset="0"/>
              </a:rPr>
              <a:t>121</a:t>
            </a:r>
            <a:r>
              <a:rPr lang="zh-CN" altLang="en-US" dirty="0">
                <a:solidFill>
                  <a:srgbClr val="FF0000"/>
                </a:solidFill>
                <a:latin typeface="微软雅黑" charset="0"/>
                <a:ea typeface="微软雅黑" charset="0"/>
                <a:cs typeface="微软雅黑" charset="0"/>
              </a:rPr>
              <a:t>位</a:t>
            </a:r>
            <a:r>
              <a:rPr lang="zh-CN" altLang="en-US" dirty="0">
                <a:latin typeface="微软雅黑" charset="0"/>
                <a:ea typeface="微软雅黑" charset="0"/>
                <a:cs typeface="微软雅黑" charset="0"/>
              </a:rPr>
              <a:t>参与者（</a:t>
            </a:r>
            <a:r>
              <a:rPr lang="en-US" altLang="zh-CN" dirty="0">
                <a:latin typeface="微软雅黑" charset="0"/>
                <a:ea typeface="微软雅黑" charset="0"/>
                <a:cs typeface="微软雅黑" charset="0"/>
              </a:rPr>
              <a:t>39</a:t>
            </a:r>
            <a:r>
              <a:rPr lang="zh-CN" altLang="en-US" dirty="0">
                <a:latin typeface="微软雅黑" charset="0"/>
                <a:ea typeface="微软雅黑" charset="0"/>
                <a:cs typeface="微软雅黑" charset="0"/>
              </a:rPr>
              <a:t>位男性，</a:t>
            </a:r>
            <a:r>
              <a:rPr lang="en-US" altLang="zh-CN" dirty="0">
                <a:latin typeface="微软雅黑" charset="0"/>
                <a:ea typeface="微软雅黑" charset="0"/>
                <a:cs typeface="微软雅黑" charset="0"/>
              </a:rPr>
              <a:t>86</a:t>
            </a:r>
            <a:r>
              <a:rPr lang="zh-CN" altLang="en-US" dirty="0">
                <a:latin typeface="微软雅黑" charset="0"/>
                <a:ea typeface="微软雅黑" charset="0"/>
                <a:cs typeface="微软雅黑" charset="0"/>
              </a:rPr>
              <a:t>位女性）？？？</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latin typeface="微软雅黑" charset="0"/>
                <a:ea typeface="微软雅黑" charset="0"/>
                <a:cs typeface="微软雅黑" charset="0"/>
              </a:rPr>
              <a:t>年龄：</a:t>
            </a:r>
            <a:r>
              <a:rPr lang="en-US" altLang="zh-CN" dirty="0">
                <a:latin typeface="微软雅黑" charset="0"/>
                <a:ea typeface="微软雅黑" charset="0"/>
                <a:cs typeface="微软雅黑" charset="0"/>
              </a:rPr>
              <a:t>18-45</a:t>
            </a:r>
            <a:r>
              <a:rPr lang="zh-CN" altLang="en-US" dirty="0">
                <a:latin typeface="微软雅黑" charset="0"/>
                <a:ea typeface="微软雅黑" charset="0"/>
                <a:cs typeface="微软雅黑" charset="0"/>
              </a:rPr>
              <a:t>岁，均值</a:t>
            </a:r>
            <a:r>
              <a:rPr lang="en-US" altLang="zh-CN" dirty="0">
                <a:latin typeface="微软雅黑" charset="0"/>
                <a:ea typeface="微软雅黑" charset="0"/>
                <a:cs typeface="微软雅黑" charset="0"/>
              </a:rPr>
              <a:t>21.4</a:t>
            </a:r>
            <a:r>
              <a:rPr lang="zh-CN" altLang="en-US" dirty="0">
                <a:latin typeface="微软雅黑" charset="0"/>
                <a:ea typeface="微软雅黑" charset="0"/>
                <a:cs typeface="微软雅黑" charset="0"/>
              </a:rPr>
              <a:t>，标准差</a:t>
            </a:r>
            <a:r>
              <a:rPr lang="en-US" altLang="zh-CN" dirty="0">
                <a:latin typeface="微软雅黑" charset="0"/>
                <a:ea typeface="微软雅黑" charset="0"/>
                <a:cs typeface="微软雅黑" charset="0"/>
              </a:rPr>
              <a:t>4.40</a:t>
            </a:r>
            <a:r>
              <a:rPr lang="zh-CN" altLang="en-US" dirty="0">
                <a:latin typeface="微软雅黑" charset="0"/>
                <a:ea typeface="微软雅黑" charset="0"/>
                <a:cs typeface="微软雅黑" charset="0"/>
              </a:rPr>
              <a:t>；</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latin typeface="微软雅黑" charset="0"/>
                <a:ea typeface="微软雅黑" charset="0"/>
                <a:cs typeface="微软雅黑" charset="0"/>
              </a:rPr>
              <a:t>实验分布：</a:t>
            </a:r>
            <a:r>
              <a:rPr lang="en-US" altLang="zh-CN" dirty="0">
                <a:latin typeface="微软雅黑" charset="0"/>
                <a:ea typeface="微软雅黑" charset="0"/>
                <a:cs typeface="微软雅黑" charset="0"/>
              </a:rPr>
              <a:t>FA (n = 30), FNA (n = 29), HA (n = 31) , HNA(n = 31)</a:t>
            </a:r>
            <a:r>
              <a:rPr lang="zh-CN" altLang="en-US" dirty="0">
                <a:latin typeface="微软雅黑" charset="0"/>
                <a:ea typeface="微软雅黑" charset="0"/>
                <a:cs typeface="微软雅黑" charset="0"/>
              </a:rPr>
              <a:t>；</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latin typeface="微软雅黑" charset="0"/>
                <a:ea typeface="微软雅黑" charset="0"/>
                <a:cs typeface="微软雅黑" charset="0"/>
              </a:rPr>
              <a:t>参与费用：</a:t>
            </a:r>
            <a:r>
              <a:rPr lang="en-US" altLang="zh-CN" dirty="0">
                <a:latin typeface="微软雅黑" charset="0"/>
                <a:ea typeface="微软雅黑" charset="0"/>
                <a:cs typeface="微软雅黑" charset="0"/>
              </a:rPr>
              <a:t>5</a:t>
            </a:r>
            <a:r>
              <a:rPr lang="zh-CN" altLang="en-US" dirty="0">
                <a:latin typeface="微软雅黑" charset="0"/>
                <a:ea typeface="微软雅黑" charset="0"/>
                <a:cs typeface="微软雅黑" charset="0"/>
              </a:rPr>
              <a:t>英镑</a:t>
            </a:r>
            <a:r>
              <a:rPr lang="en-US" altLang="zh-CN" dirty="0">
                <a:latin typeface="微软雅黑" charset="0"/>
                <a:ea typeface="微软雅黑" charset="0"/>
                <a:cs typeface="微软雅黑" charset="0"/>
              </a:rPr>
              <a:t>==42.19</a:t>
            </a:r>
            <a:r>
              <a:rPr lang="zh-CN" altLang="en-US" dirty="0">
                <a:latin typeface="微软雅黑" charset="0"/>
                <a:ea typeface="微软雅黑" charset="0"/>
                <a:cs typeface="微软雅黑" charset="0"/>
              </a:rPr>
              <a:t>人民币；</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dirty="0">
                <a:latin typeface="微软雅黑" charset="0"/>
                <a:ea typeface="微软雅黑" charset="0"/>
                <a:cs typeface="微软雅黑" charset="0"/>
              </a:rPr>
              <a:t>其他：</a:t>
            </a:r>
            <a:r>
              <a:rPr lang="zh-CN" altLang="en-US" dirty="0">
                <a:latin typeface="微软雅黑" charset="0"/>
                <a:ea typeface="微软雅黑" charset="0"/>
                <a:cs typeface="微软雅黑" charset="0"/>
              </a:rPr>
              <a:t>最初的问卷调查了参与者的</a:t>
            </a:r>
            <a:r>
              <a:rPr lang="zh-CN" altLang="en-US" dirty="0">
                <a:solidFill>
                  <a:srgbClr val="FF0000"/>
                </a:solidFill>
                <a:latin typeface="微软雅黑" charset="0"/>
                <a:ea typeface="微软雅黑" charset="0"/>
                <a:cs typeface="微软雅黑" charset="0"/>
              </a:rPr>
              <a:t>神经疾病史、心理或情绪问题、药物使用、癫痫或医疗设备</a:t>
            </a:r>
            <a:r>
              <a:rPr lang="en-US" altLang="zh-CN" dirty="0">
                <a:solidFill>
                  <a:srgbClr val="FF0000"/>
                </a:solidFill>
                <a:latin typeface="微软雅黑" charset="0"/>
                <a:ea typeface="微软雅黑" charset="0"/>
                <a:cs typeface="微软雅黑" charset="0"/>
              </a:rPr>
              <a:t>(</a:t>
            </a:r>
            <a:r>
              <a:rPr lang="zh-CN" altLang="en-US" dirty="0">
                <a:solidFill>
                  <a:srgbClr val="FF0000"/>
                </a:solidFill>
                <a:latin typeface="微软雅黑" charset="0"/>
                <a:ea typeface="微软雅黑" charset="0"/>
                <a:cs typeface="微软雅黑" charset="0"/>
              </a:rPr>
              <a:t>如心脏泵</a:t>
            </a:r>
            <a:r>
              <a:rPr lang="en-US" altLang="zh-CN" dirty="0">
                <a:solidFill>
                  <a:srgbClr val="FF0000"/>
                </a:solidFill>
                <a:latin typeface="微软雅黑" charset="0"/>
                <a:ea typeface="微软雅黑" charset="0"/>
                <a:cs typeface="微软雅黑" charset="0"/>
              </a:rPr>
              <a:t>)</a:t>
            </a:r>
            <a:r>
              <a:rPr lang="zh-CN" altLang="en-US" dirty="0">
                <a:solidFill>
                  <a:srgbClr val="FF0000"/>
                </a:solidFill>
                <a:latin typeface="微软雅黑" charset="0"/>
                <a:ea typeface="微软雅黑" charset="0"/>
                <a:cs typeface="微软雅黑" charset="0"/>
              </a:rPr>
              <a:t>使用</a:t>
            </a:r>
            <a:r>
              <a:rPr lang="zh-CN" altLang="en-US" dirty="0">
                <a:latin typeface="微软雅黑" charset="0"/>
                <a:ea typeface="微软雅黑" charset="0"/>
                <a:cs typeface="微软雅黑" charset="0"/>
              </a:rPr>
              <a:t>的情况。此外，他们还接受了犬恐惧症</a:t>
            </a:r>
            <a:r>
              <a:rPr lang="en-US" altLang="zh-CN" dirty="0">
                <a:latin typeface="微软雅黑" charset="0"/>
                <a:ea typeface="微软雅黑" charset="0"/>
                <a:cs typeface="微软雅黑" charset="0"/>
              </a:rPr>
              <a:t>(</a:t>
            </a:r>
            <a:r>
              <a:rPr lang="zh-CN" altLang="en-US" dirty="0">
                <a:latin typeface="微软雅黑" charset="0"/>
                <a:ea typeface="微软雅黑" charset="0"/>
                <a:cs typeface="微软雅黑" charset="0"/>
              </a:rPr>
              <a:t>害怕狗</a:t>
            </a:r>
            <a:r>
              <a:rPr lang="en-US" altLang="zh-CN" dirty="0">
                <a:latin typeface="微软雅黑" charset="0"/>
                <a:ea typeface="微软雅黑" charset="0"/>
                <a:cs typeface="微软雅黑" charset="0"/>
              </a:rPr>
              <a:t>)</a:t>
            </a:r>
            <a:r>
              <a:rPr lang="zh-CN" altLang="en-US" dirty="0">
                <a:latin typeface="微软雅黑" charset="0"/>
                <a:ea typeface="微软雅黑" charset="0"/>
                <a:cs typeface="微软雅黑" charset="0"/>
              </a:rPr>
              <a:t>的筛查。他们对虚拟现实的体验水平也进行了评估。所有参与者的视力和听力正常或矫正至正常。</a:t>
            </a:r>
            <a:endParaRPr lang="en-US" altLang="zh-CN" sz="2000" dirty="0">
              <a:latin typeface="微软雅黑" charset="0"/>
              <a:ea typeface="微软雅黑" charset="0"/>
              <a:cs typeface="微软雅黑" charset="0"/>
            </a:endParaRPr>
          </a:p>
        </p:txBody>
      </p:sp>
    </p:spTree>
    <p:extLst>
      <p:ext uri="{BB962C8B-B14F-4D97-AF65-F5344CB8AC3E}">
        <p14:creationId xmlns:p14="http://schemas.microsoft.com/office/powerpoint/2010/main" val="295556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3.</a:t>
            </a:r>
            <a:r>
              <a:rPr lang="zh-CN" altLang="en-US" dirty="0"/>
              <a:t> 实验设计</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24</a:t>
            </a:fld>
            <a:endParaRPr lang="zh-CN" altLang="en-US"/>
          </a:p>
        </p:txBody>
      </p:sp>
      <p:sp>
        <p:nvSpPr>
          <p:cNvPr id="11" name="文本框 10">
            <a:extLst>
              <a:ext uri="{FF2B5EF4-FFF2-40B4-BE49-F238E27FC236}">
                <a16:creationId xmlns:a16="http://schemas.microsoft.com/office/drawing/2014/main" id="{8281AAD6-D498-1248-A7FF-203C80A4AEEA}"/>
              </a:ext>
            </a:extLst>
          </p:cNvPr>
          <p:cNvSpPr txBox="1"/>
          <p:nvPr/>
        </p:nvSpPr>
        <p:spPr>
          <a:xfrm>
            <a:off x="718820" y="1209040"/>
            <a:ext cx="10758805" cy="4152227"/>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数据采集：</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实验时间：</a:t>
            </a:r>
            <a:r>
              <a:rPr lang="zh-CN" altLang="en-US" dirty="0">
                <a:latin typeface="微软雅黑" charset="0"/>
                <a:ea typeface="微软雅黑" charset="0"/>
                <a:cs typeface="微软雅黑" charset="0"/>
              </a:rPr>
              <a:t>平均</a:t>
            </a:r>
            <a:r>
              <a:rPr lang="en-US" altLang="zh-CN" dirty="0">
                <a:latin typeface="微软雅黑" charset="0"/>
                <a:ea typeface="微软雅黑" charset="0"/>
                <a:cs typeface="微软雅黑" charset="0"/>
              </a:rPr>
              <a:t>30</a:t>
            </a:r>
            <a:r>
              <a:rPr lang="zh-CN" altLang="en-US" dirty="0">
                <a:latin typeface="微软雅黑" charset="0"/>
                <a:ea typeface="微软雅黑" charset="0"/>
                <a:cs typeface="微软雅黑" charset="0"/>
              </a:rPr>
              <a:t>分钟。</a:t>
            </a:r>
            <a:endParaRPr lang="en-US" altLang="zh-CN" b="1"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任务前问卷调查：</a:t>
            </a:r>
            <a:r>
              <a:rPr lang="zh-CN" altLang="en-US" dirty="0">
                <a:latin typeface="微软雅黑" charset="0"/>
                <a:ea typeface="微软雅黑" charset="0"/>
                <a:cs typeface="微软雅黑" charset="0"/>
              </a:rPr>
              <a:t>参与者需要阅读一份描述该研究的</a:t>
            </a:r>
            <a:r>
              <a:rPr lang="zh-CN" altLang="en-US" dirty="0">
                <a:solidFill>
                  <a:srgbClr val="FF0000"/>
                </a:solidFill>
                <a:latin typeface="微软雅黑" charset="0"/>
                <a:ea typeface="微软雅黑" charset="0"/>
                <a:cs typeface="微软雅黑" charset="0"/>
              </a:rPr>
              <a:t>信息表</a:t>
            </a:r>
            <a:r>
              <a:rPr lang="zh-CN" altLang="en-US" dirty="0">
                <a:latin typeface="微软雅黑" charset="0"/>
                <a:ea typeface="微软雅黑" charset="0"/>
                <a:cs typeface="微软雅黑" charset="0"/>
              </a:rPr>
              <a:t>并表示同意。</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实验前已知：</a:t>
            </a:r>
            <a:r>
              <a:rPr lang="en-US" altLang="zh-CN" dirty="0">
                <a:latin typeface="微软雅黑" charset="0"/>
                <a:ea typeface="微软雅黑" charset="0"/>
                <a:cs typeface="微软雅黑" charset="0"/>
              </a:rPr>
              <a:t>VE</a:t>
            </a:r>
            <a:r>
              <a:rPr lang="zh-CN" altLang="en-US" dirty="0">
                <a:latin typeface="微软雅黑" charset="0"/>
                <a:ea typeface="微软雅黑" charset="0"/>
                <a:cs typeface="微软雅黑" charset="0"/>
              </a:rPr>
              <a:t>被设计为</a:t>
            </a:r>
            <a:r>
              <a:rPr lang="zh-CN" altLang="en-US" dirty="0">
                <a:solidFill>
                  <a:srgbClr val="FF0000"/>
                </a:solidFill>
                <a:latin typeface="微软雅黑" charset="0"/>
                <a:ea typeface="微软雅黑" charset="0"/>
                <a:cs typeface="微软雅黑" charset="0"/>
              </a:rPr>
              <a:t>愉悦诱导</a:t>
            </a:r>
            <a:r>
              <a:rPr lang="en-US" altLang="zh-CN" dirty="0">
                <a:solidFill>
                  <a:srgbClr val="FF0000"/>
                </a:solidFill>
                <a:latin typeface="微软雅黑" charset="0"/>
                <a:ea typeface="微软雅黑" charset="0"/>
                <a:cs typeface="微软雅黑" charset="0"/>
              </a:rPr>
              <a:t>VE</a:t>
            </a:r>
            <a:r>
              <a:rPr lang="zh-CN" altLang="en-US" dirty="0">
                <a:latin typeface="微软雅黑" charset="0"/>
                <a:ea typeface="微软雅黑" charset="0"/>
                <a:cs typeface="微软雅黑" charset="0"/>
              </a:rPr>
              <a:t>还是</a:t>
            </a:r>
            <a:r>
              <a:rPr lang="zh-CN" altLang="en-US" dirty="0">
                <a:solidFill>
                  <a:srgbClr val="FF0000"/>
                </a:solidFill>
                <a:latin typeface="微软雅黑" charset="0"/>
                <a:ea typeface="微软雅黑" charset="0"/>
                <a:cs typeface="微软雅黑" charset="0"/>
              </a:rPr>
              <a:t>恐惧诱导</a:t>
            </a:r>
            <a:r>
              <a:rPr lang="en-US" altLang="zh-CN" dirty="0">
                <a:solidFill>
                  <a:srgbClr val="FF0000"/>
                </a:solidFill>
                <a:latin typeface="微软雅黑" charset="0"/>
                <a:ea typeface="微软雅黑" charset="0"/>
                <a:cs typeface="微软雅黑" charset="0"/>
              </a:rPr>
              <a:t>VE</a:t>
            </a:r>
            <a:r>
              <a:rPr lang="zh-CN" altLang="en-US" dirty="0">
                <a:latin typeface="微软雅黑" charset="0"/>
                <a:ea typeface="微软雅黑" charset="0"/>
                <a:cs typeface="微软雅黑" charset="0"/>
              </a:rPr>
              <a:t>，</a:t>
            </a:r>
            <a:r>
              <a:rPr lang="en-US" altLang="zh-CN" dirty="0">
                <a:latin typeface="微软雅黑" charset="0"/>
                <a:ea typeface="微软雅黑" charset="0"/>
                <a:cs typeface="微软雅黑" charset="0"/>
              </a:rPr>
              <a:t>VE</a:t>
            </a:r>
            <a:r>
              <a:rPr lang="zh-CN" altLang="en-US" dirty="0">
                <a:latin typeface="微软雅黑" charset="0"/>
                <a:ea typeface="微软雅黑" charset="0"/>
                <a:cs typeface="微软雅黑" charset="0"/>
              </a:rPr>
              <a:t>中是否有</a:t>
            </a:r>
            <a:r>
              <a:rPr lang="zh-CN" altLang="en-US" dirty="0">
                <a:solidFill>
                  <a:srgbClr val="FF0000"/>
                </a:solidFill>
                <a:latin typeface="微软雅黑" charset="0"/>
                <a:ea typeface="微软雅黑" charset="0"/>
                <a:cs typeface="微软雅黑" charset="0"/>
              </a:rPr>
              <a:t>代理</a:t>
            </a:r>
            <a:r>
              <a:rPr lang="zh-CN" altLang="en-US" dirty="0">
                <a:latin typeface="微软雅黑" charset="0"/>
                <a:ea typeface="微软雅黑" charset="0"/>
                <a:cs typeface="微软雅黑" charset="0"/>
              </a:rPr>
              <a:t>。</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实验中：</a:t>
            </a:r>
            <a:r>
              <a:rPr lang="zh-CN" altLang="en-US" dirty="0">
                <a:latin typeface="微软雅黑" charset="0"/>
                <a:ea typeface="微软雅黑" charset="0"/>
                <a:cs typeface="微软雅黑" charset="0"/>
              </a:rPr>
              <a:t>参与者被协助佩戴</a:t>
            </a:r>
            <a:r>
              <a:rPr lang="en" altLang="zh-CN" dirty="0">
                <a:latin typeface="微软雅黑" charset="0"/>
                <a:ea typeface="微软雅黑" charset="0"/>
                <a:cs typeface="微软雅黑" charset="0"/>
              </a:rPr>
              <a:t>HTC Vive</a:t>
            </a:r>
            <a:r>
              <a:rPr lang="zh-CN" altLang="en" dirty="0">
                <a:latin typeface="微软雅黑" charset="0"/>
                <a:ea typeface="微软雅黑" charset="0"/>
                <a:cs typeface="微软雅黑" charset="0"/>
              </a:rPr>
              <a:t>。</a:t>
            </a:r>
            <a:r>
              <a:rPr lang="zh-CN" altLang="en-US" dirty="0">
                <a:latin typeface="微软雅黑" charset="0"/>
                <a:ea typeface="微软雅黑" charset="0"/>
                <a:cs typeface="微软雅黑" charset="0"/>
              </a:rPr>
              <a:t>然后，参与者完成校准阶段，在此期间调整</a:t>
            </a:r>
            <a:r>
              <a:rPr lang="en" altLang="zh-CN" dirty="0">
                <a:latin typeface="微软雅黑" charset="0"/>
                <a:ea typeface="微软雅黑" charset="0"/>
                <a:cs typeface="微软雅黑" charset="0"/>
              </a:rPr>
              <a:t>HMD Vive</a:t>
            </a:r>
            <a:r>
              <a:rPr lang="zh-CN" altLang="en" dirty="0">
                <a:latin typeface="微软雅黑" charset="0"/>
                <a:ea typeface="微软雅黑" charset="0"/>
                <a:cs typeface="微软雅黑" charset="0"/>
              </a:rPr>
              <a:t>，</a:t>
            </a:r>
            <a:r>
              <a:rPr lang="zh-CN" altLang="en-US" dirty="0">
                <a:latin typeface="微软雅黑" charset="0"/>
                <a:ea typeface="微软雅黑" charset="0"/>
                <a:cs typeface="微软雅黑" charset="0"/>
              </a:rPr>
              <a:t>直到他们能够读取呈现的最小文本大小。如果是被分配到</a:t>
            </a:r>
            <a:r>
              <a:rPr lang="en-US" altLang="zh-CN" dirty="0">
                <a:latin typeface="微软雅黑" charset="0"/>
                <a:ea typeface="微软雅黑" charset="0"/>
                <a:cs typeface="微软雅黑" charset="0"/>
              </a:rPr>
              <a:t>HA</a:t>
            </a:r>
            <a:r>
              <a:rPr lang="zh-CN" altLang="en-US" dirty="0">
                <a:latin typeface="微软雅黑" charset="0"/>
                <a:ea typeface="微软雅黑" charset="0"/>
                <a:cs typeface="微软雅黑" charset="0"/>
              </a:rPr>
              <a:t>或者</a:t>
            </a:r>
            <a:r>
              <a:rPr lang="en-US" altLang="zh-CN" dirty="0">
                <a:latin typeface="微软雅黑" charset="0"/>
                <a:ea typeface="微软雅黑" charset="0"/>
                <a:cs typeface="微软雅黑" charset="0"/>
              </a:rPr>
              <a:t>FA</a:t>
            </a:r>
            <a:r>
              <a:rPr lang="zh-CN" altLang="en-US" dirty="0">
                <a:latin typeface="微软雅黑" charset="0"/>
                <a:ea typeface="微软雅黑" charset="0"/>
                <a:cs typeface="微软雅黑" charset="0"/>
              </a:rPr>
              <a:t>条件下，参与者将被告知如何使用手动控制器。</a:t>
            </a:r>
            <a:endParaRPr lang="en-US" altLang="zh-CN" dirty="0">
              <a:latin typeface="微软雅黑" charset="0"/>
              <a:ea typeface="微软雅黑" charset="0"/>
              <a:cs typeface="微软雅黑" charset="0"/>
            </a:endParaRP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实验后信息采集：</a:t>
            </a:r>
            <a:r>
              <a:rPr lang="zh-CN" altLang="en-US" dirty="0">
                <a:latin typeface="微软雅黑" charset="0"/>
                <a:ea typeface="微软雅黑" charset="0"/>
                <a:cs typeface="微软雅黑" charset="0"/>
              </a:rPr>
              <a:t>参与者移除</a:t>
            </a:r>
            <a:r>
              <a:rPr lang="en" altLang="zh-CN" dirty="0">
                <a:latin typeface="微软雅黑" charset="0"/>
                <a:ea typeface="微软雅黑" charset="0"/>
                <a:cs typeface="微软雅黑" charset="0"/>
              </a:rPr>
              <a:t>HMD</a:t>
            </a:r>
            <a:r>
              <a:rPr lang="zh-CN" altLang="en" dirty="0">
                <a:latin typeface="微软雅黑" charset="0"/>
                <a:ea typeface="微软雅黑" charset="0"/>
                <a:cs typeface="微软雅黑" charset="0"/>
              </a:rPr>
              <a:t>，</a:t>
            </a:r>
            <a:r>
              <a:rPr lang="zh-CN" altLang="en-US" dirty="0">
                <a:latin typeface="微软雅黑" charset="0"/>
                <a:ea typeface="微软雅黑" charset="0"/>
                <a:cs typeface="微软雅黑" charset="0"/>
              </a:rPr>
              <a:t>并在电脑屏幕上使用</a:t>
            </a:r>
            <a:r>
              <a:rPr lang="en" altLang="zh-CN" dirty="0">
                <a:latin typeface="微软雅黑" charset="0"/>
                <a:ea typeface="微软雅黑" charset="0"/>
                <a:cs typeface="微软雅黑" charset="0"/>
              </a:rPr>
              <a:t>Qualtrics</a:t>
            </a:r>
            <a:r>
              <a:rPr lang="zh-CN" altLang="en-US" dirty="0">
                <a:latin typeface="微软雅黑" charset="0"/>
                <a:ea typeface="微软雅黑" charset="0"/>
                <a:cs typeface="微软雅黑" charset="0"/>
              </a:rPr>
              <a:t>完成评估主观情绪强度、存在和其他测量的问题。在虚拟现实体验结束后，首先完成评估快乐与恐惧的问题。</a:t>
            </a:r>
            <a:endParaRPr lang="en-US" altLang="zh-CN" sz="2000" dirty="0">
              <a:latin typeface="微软雅黑" charset="0"/>
              <a:ea typeface="微软雅黑" charset="0"/>
              <a:cs typeface="微软雅黑" charset="0"/>
            </a:endParaRPr>
          </a:p>
        </p:txBody>
      </p:sp>
    </p:spTree>
    <p:extLst>
      <p:ext uri="{BB962C8B-B14F-4D97-AF65-F5344CB8AC3E}">
        <p14:creationId xmlns:p14="http://schemas.microsoft.com/office/powerpoint/2010/main" val="115195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4.</a:t>
            </a:r>
            <a:r>
              <a:rPr lang="zh-CN" altLang="en-US" dirty="0"/>
              <a:t> 测量方式</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25</a:t>
            </a:fld>
            <a:endParaRPr lang="zh-CN" altLang="en-US"/>
          </a:p>
        </p:txBody>
      </p:sp>
      <p:sp>
        <p:nvSpPr>
          <p:cNvPr id="8" name="文本框 7">
            <a:extLst>
              <a:ext uri="{FF2B5EF4-FFF2-40B4-BE49-F238E27FC236}">
                <a16:creationId xmlns:a16="http://schemas.microsoft.com/office/drawing/2014/main" id="{A69347AF-DC4C-5444-9100-FEC550BCB06B}"/>
              </a:ext>
            </a:extLst>
          </p:cNvPr>
          <p:cNvSpPr txBox="1"/>
          <p:nvPr/>
        </p:nvSpPr>
        <p:spPr>
          <a:xfrm>
            <a:off x="1093470" y="1377950"/>
            <a:ext cx="10922000" cy="2900218"/>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调查问卷：</a:t>
            </a:r>
            <a:endParaRPr lang="en-US" altLang="zh-CN" sz="2400" b="1" dirty="0">
              <a:latin typeface="微软雅黑" charset="0"/>
              <a:ea typeface="微软雅黑" charset="0"/>
              <a:cs typeface="微软雅黑" charset="0"/>
            </a:endParaRPr>
          </a:p>
          <a:p>
            <a:pPr marL="800100" lvl="1" indent="-342900">
              <a:lnSpc>
                <a:spcPct val="150000"/>
              </a:lnSpc>
              <a:buFont typeface="Wingdings" pitchFamily="2" charset="2"/>
              <a:buChar char="l"/>
            </a:pPr>
            <a:r>
              <a:rPr lang="en-US" altLang="zh-CN" sz="2000" dirty="0">
                <a:latin typeface="微软雅黑" charset="0"/>
                <a:ea typeface="微软雅黑" charset="0"/>
                <a:cs typeface="微软雅黑" charset="0"/>
              </a:rPr>
              <a:t>Tcha-Tokey 's</a:t>
            </a:r>
            <a:r>
              <a:rPr lang="zh-CN" altLang="en-US" sz="2000" dirty="0">
                <a:latin typeface="微软雅黑" charset="0"/>
                <a:ea typeface="微软雅黑" charset="0"/>
                <a:cs typeface="微软雅黑" charset="0"/>
              </a:rPr>
              <a:t> </a:t>
            </a:r>
            <a:r>
              <a:rPr lang="en-US" altLang="zh-CN" sz="2000" dirty="0">
                <a:latin typeface="微软雅黑" charset="0"/>
                <a:ea typeface="微软雅黑" charset="0"/>
                <a:cs typeface="微软雅黑" charset="0"/>
              </a:rPr>
              <a:t> </a:t>
            </a:r>
            <a:r>
              <a:rPr lang="en" altLang="zh-CN" sz="2000" dirty="0">
                <a:solidFill>
                  <a:srgbClr val="FF0000"/>
                </a:solidFill>
                <a:latin typeface="微软雅黑" charset="0"/>
                <a:ea typeface="微软雅黑" charset="0"/>
                <a:cs typeface="微软雅黑" charset="0"/>
              </a:rPr>
              <a:t>User Experience in Immersive Virtual</a:t>
            </a:r>
            <a:r>
              <a:rPr lang="zh-CN" altLang="en-US" sz="2000" dirty="0">
                <a:solidFill>
                  <a:srgbClr val="FF0000"/>
                </a:solidFill>
                <a:latin typeface="微软雅黑" charset="0"/>
                <a:ea typeface="微软雅黑" charset="0"/>
                <a:cs typeface="微软雅黑" charset="0"/>
              </a:rPr>
              <a:t> </a:t>
            </a:r>
            <a:r>
              <a:rPr lang="en" altLang="zh-CN" sz="2000" dirty="0">
                <a:solidFill>
                  <a:srgbClr val="FF0000"/>
                </a:solidFill>
                <a:latin typeface="微软雅黑" charset="0"/>
                <a:ea typeface="微软雅黑" charset="0"/>
                <a:cs typeface="微软雅黑" charset="0"/>
              </a:rPr>
              <a:t>Environments</a:t>
            </a:r>
            <a:r>
              <a:rPr lang="en" altLang="zh-CN" sz="2000" dirty="0">
                <a:latin typeface="微软雅黑" charset="0"/>
                <a:ea typeface="微软雅黑" charset="0"/>
                <a:cs typeface="微软雅黑" charset="0"/>
              </a:rPr>
              <a:t>.</a:t>
            </a:r>
          </a:p>
          <a:p>
            <a:pPr marL="800100" lvl="1" indent="-342900">
              <a:lnSpc>
                <a:spcPct val="150000"/>
              </a:lnSpc>
              <a:buFont typeface="Wingdings" pitchFamily="2" charset="2"/>
              <a:buChar char="l"/>
            </a:pPr>
            <a:r>
              <a:rPr lang="en-US" altLang="zh-CN" sz="2000" dirty="0">
                <a:latin typeface="微软雅黑" charset="0"/>
                <a:ea typeface="微软雅黑" charset="0"/>
                <a:cs typeface="微软雅黑" charset="0"/>
              </a:rPr>
              <a:t>Witmer and Singer 's </a:t>
            </a:r>
            <a:r>
              <a:rPr lang="en-US" altLang="zh-CN" sz="2000" dirty="0">
                <a:solidFill>
                  <a:srgbClr val="FF0000"/>
                </a:solidFill>
                <a:latin typeface="微软雅黑" charset="0"/>
                <a:ea typeface="微软雅黑" charset="0"/>
                <a:cs typeface="微软雅黑" charset="0"/>
              </a:rPr>
              <a:t>Presence Questionnaire</a:t>
            </a:r>
            <a:r>
              <a:rPr lang="en-US" altLang="zh-CN" sz="2000" dirty="0">
                <a:latin typeface="微软雅黑" charset="0"/>
                <a:ea typeface="微软雅黑" charset="0"/>
                <a:cs typeface="微软雅黑" charset="0"/>
              </a:rPr>
              <a:t>.</a:t>
            </a:r>
          </a:p>
          <a:p>
            <a:pPr marL="800100" lvl="1" indent="-342900">
              <a:lnSpc>
                <a:spcPct val="150000"/>
              </a:lnSpc>
              <a:buFont typeface="Wingdings" pitchFamily="2" charset="2"/>
              <a:buChar char="l"/>
            </a:pPr>
            <a:r>
              <a:rPr lang="zh-CN" altLang="en-US" sz="2000" b="1" dirty="0">
                <a:latin typeface="微软雅黑" charset="0"/>
                <a:ea typeface="微软雅黑" charset="0"/>
                <a:cs typeface="微软雅黑" charset="0"/>
              </a:rPr>
              <a:t>主观能动性量表：</a:t>
            </a:r>
            <a:r>
              <a:rPr lang="zh-CN" altLang="en-US" sz="2000" dirty="0">
                <a:latin typeface="微软雅黑" charset="0"/>
                <a:ea typeface="微软雅黑" charset="0"/>
                <a:cs typeface="微软雅黑" charset="0"/>
              </a:rPr>
              <a:t>根据</a:t>
            </a:r>
            <a:r>
              <a:rPr lang="en-US" altLang="zh-CN" sz="2000" dirty="0">
                <a:latin typeface="微软雅黑" charset="0"/>
                <a:ea typeface="微软雅黑" charset="0"/>
                <a:cs typeface="微软雅黑" charset="0"/>
              </a:rPr>
              <a:t>Tcha-Tokey</a:t>
            </a:r>
            <a:r>
              <a:rPr lang="zh-CN" altLang="en-US" sz="2000" dirty="0">
                <a:latin typeface="微软雅黑" charset="0"/>
                <a:ea typeface="微软雅黑" charset="0"/>
                <a:cs typeface="微软雅黑" charset="0"/>
              </a:rPr>
              <a:t>问卷的三个项目编制。</a:t>
            </a:r>
            <a:endParaRPr lang="en-US" altLang="zh-CN" sz="2000" dirty="0">
              <a:latin typeface="微软雅黑" charset="0"/>
              <a:ea typeface="微软雅黑" charset="0"/>
              <a:cs typeface="微软雅黑" charset="0"/>
            </a:endParaRPr>
          </a:p>
          <a:p>
            <a:pPr marL="800100" lvl="1" indent="-342900">
              <a:lnSpc>
                <a:spcPct val="150000"/>
              </a:lnSpc>
              <a:buFont typeface="Wingdings" pitchFamily="2" charset="2"/>
              <a:buChar char="l"/>
            </a:pPr>
            <a:r>
              <a:rPr lang="en-US" altLang="zh-CN" sz="2000" dirty="0">
                <a:latin typeface="微软雅黑" charset="0"/>
                <a:ea typeface="微软雅黑" charset="0"/>
                <a:cs typeface="微软雅黑" charset="0"/>
              </a:rPr>
              <a:t>10-point Likert scales (1 = Strongly Disagree, 10 = Strongly Agree).</a:t>
            </a:r>
          </a:p>
          <a:p>
            <a:pPr marL="800100" lvl="1" indent="-342900">
              <a:lnSpc>
                <a:spcPct val="150000"/>
              </a:lnSpc>
              <a:buFont typeface="Wingdings" pitchFamily="2" charset="2"/>
              <a:buChar char="l"/>
            </a:pPr>
            <a:r>
              <a:rPr lang="en-US" altLang="zh-CN" sz="2000" dirty="0">
                <a:latin typeface="微软雅黑" charset="0"/>
                <a:ea typeface="微软雅黑" charset="0"/>
                <a:cs typeface="微软雅黑" charset="0"/>
              </a:rPr>
              <a:t>Riva et al. </a:t>
            </a:r>
            <a:r>
              <a:rPr lang="zh-CN" altLang="en-US" sz="2000" dirty="0">
                <a:latin typeface="微软雅黑" charset="0"/>
                <a:ea typeface="微软雅黑" charset="0"/>
                <a:cs typeface="微软雅黑" charset="0"/>
              </a:rPr>
              <a:t>：采用直接提问</a:t>
            </a:r>
            <a:r>
              <a:rPr lang="en-US" altLang="zh-CN" sz="2000" dirty="0">
                <a:latin typeface="微软雅黑" charset="0"/>
                <a:ea typeface="微软雅黑" charset="0"/>
                <a:cs typeface="微软雅黑" charset="0"/>
              </a:rPr>
              <a:t>(</a:t>
            </a:r>
            <a:r>
              <a:rPr lang="zh-CN" altLang="en-US" sz="2000" dirty="0">
                <a:latin typeface="微软雅黑" charset="0"/>
                <a:ea typeface="微软雅黑" charset="0"/>
                <a:cs typeface="微软雅黑" charset="0"/>
              </a:rPr>
              <a:t>问卷</a:t>
            </a:r>
            <a:r>
              <a:rPr lang="en-US" altLang="zh-CN" sz="2000" dirty="0">
                <a:latin typeface="微软雅黑" charset="0"/>
                <a:ea typeface="微软雅黑" charset="0"/>
                <a:cs typeface="微软雅黑" charset="0"/>
              </a:rPr>
              <a:t>)</a:t>
            </a:r>
            <a:r>
              <a:rPr lang="zh-CN" altLang="en-US" sz="2000" dirty="0">
                <a:latin typeface="微软雅黑" charset="0"/>
                <a:ea typeface="微软雅黑" charset="0"/>
                <a:cs typeface="微软雅黑" charset="0"/>
              </a:rPr>
              <a:t>的方式去测量用户情感是一种很可靠的方法。</a:t>
            </a:r>
            <a:endParaRPr lang="en-US" altLang="zh-CN" sz="2000" dirty="0">
              <a:latin typeface="微软雅黑" charset="0"/>
              <a:ea typeface="微软雅黑" charset="0"/>
              <a:cs typeface="微软雅黑" charset="0"/>
            </a:endParaRPr>
          </a:p>
        </p:txBody>
      </p:sp>
      <p:sp>
        <p:nvSpPr>
          <p:cNvPr id="11" name="文本框 10">
            <a:extLst>
              <a:ext uri="{FF2B5EF4-FFF2-40B4-BE49-F238E27FC236}">
                <a16:creationId xmlns:a16="http://schemas.microsoft.com/office/drawing/2014/main" id="{E8BBC64F-C09C-774E-88BD-76356414D488}"/>
              </a:ext>
            </a:extLst>
          </p:cNvPr>
          <p:cNvSpPr txBox="1"/>
          <p:nvPr/>
        </p:nvSpPr>
        <p:spPr>
          <a:xfrm>
            <a:off x="4246439" y="5018385"/>
            <a:ext cx="3862315"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旨在对情绪的强度进行测量</a:t>
            </a:r>
            <a:endParaRPr lang="en-US" altLang="zh-CN" sz="2400" b="1" dirty="0">
              <a:solidFill>
                <a:srgbClr val="FF0000"/>
              </a:solidFill>
              <a:latin typeface="微软雅黑" charset="0"/>
              <a:ea typeface="微软雅黑" charset="0"/>
            </a:endParaRPr>
          </a:p>
        </p:txBody>
      </p:sp>
    </p:spTree>
    <p:extLst>
      <p:ext uri="{BB962C8B-B14F-4D97-AF65-F5344CB8AC3E}">
        <p14:creationId xmlns:p14="http://schemas.microsoft.com/office/powerpoint/2010/main" val="1547508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3</a:t>
            </a:r>
            <a:r>
              <a:rPr lang="zh-CN" altLang="en-US" dirty="0"/>
              <a:t>: </a:t>
            </a:r>
            <a:r>
              <a:rPr lang="en-US" altLang="zh-CN" dirty="0">
                <a:latin typeface="微软雅黑" panose="020B0503020204020204" pitchFamily="34" charset="-122"/>
                <a:ea typeface="微软雅黑" panose="020B0503020204020204" pitchFamily="34" charset="-122"/>
              </a:rPr>
              <a:t>Methodology</a:t>
            </a:r>
            <a:endParaRPr lang="zh-CN" altLang="en-US" dirty="0"/>
          </a:p>
        </p:txBody>
      </p:sp>
      <p:sp>
        <p:nvSpPr>
          <p:cNvPr id="5" name="文本占位符 4"/>
          <p:cNvSpPr>
            <a:spLocks noGrp="1"/>
          </p:cNvSpPr>
          <p:nvPr>
            <p:ph type="body" sz="quarter" idx="13"/>
          </p:nvPr>
        </p:nvSpPr>
        <p:spPr/>
        <p:txBody>
          <a:bodyPr/>
          <a:lstStyle/>
          <a:p>
            <a:r>
              <a:rPr lang="en-US" altLang="zh-CN" dirty="0"/>
              <a:t>4.</a:t>
            </a:r>
            <a:r>
              <a:rPr lang="zh-CN" altLang="en-US" dirty="0"/>
              <a:t> 测量方式</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26</a:t>
            </a:fld>
            <a:endParaRPr lang="zh-CN" altLang="en-US"/>
          </a:p>
        </p:txBody>
      </p:sp>
      <p:pic>
        <p:nvPicPr>
          <p:cNvPr id="7" name="图片 6">
            <a:extLst>
              <a:ext uri="{FF2B5EF4-FFF2-40B4-BE49-F238E27FC236}">
                <a16:creationId xmlns:a16="http://schemas.microsoft.com/office/drawing/2014/main" id="{6E4AD240-5627-6C40-A70D-DFD73BBE24D2}"/>
              </a:ext>
            </a:extLst>
          </p:cNvPr>
          <p:cNvPicPr>
            <a:picLocks noChangeAspect="1"/>
          </p:cNvPicPr>
          <p:nvPr/>
        </p:nvPicPr>
        <p:blipFill>
          <a:blip r:embed="rId2"/>
          <a:stretch>
            <a:fillRect/>
          </a:stretch>
        </p:blipFill>
        <p:spPr>
          <a:xfrm>
            <a:off x="1926936" y="1292571"/>
            <a:ext cx="8338128" cy="3540111"/>
          </a:xfrm>
          <a:prstGeom prst="rect">
            <a:avLst/>
          </a:prstGeom>
        </p:spPr>
      </p:pic>
      <p:pic>
        <p:nvPicPr>
          <p:cNvPr id="9" name="图片 8">
            <a:extLst>
              <a:ext uri="{FF2B5EF4-FFF2-40B4-BE49-F238E27FC236}">
                <a16:creationId xmlns:a16="http://schemas.microsoft.com/office/drawing/2014/main" id="{8A1D0EAE-C381-8845-BE61-97DBF2302A8C}"/>
              </a:ext>
            </a:extLst>
          </p:cNvPr>
          <p:cNvPicPr>
            <a:picLocks noChangeAspect="1"/>
          </p:cNvPicPr>
          <p:nvPr/>
        </p:nvPicPr>
        <p:blipFill>
          <a:blip r:embed="rId3"/>
          <a:stretch>
            <a:fillRect/>
          </a:stretch>
        </p:blipFill>
        <p:spPr>
          <a:xfrm>
            <a:off x="2012084" y="4911455"/>
            <a:ext cx="8258999" cy="1673392"/>
          </a:xfrm>
          <a:prstGeom prst="rect">
            <a:avLst/>
          </a:prstGeom>
        </p:spPr>
      </p:pic>
      <p:sp>
        <p:nvSpPr>
          <p:cNvPr id="10" name="矩形 9">
            <a:extLst>
              <a:ext uri="{FF2B5EF4-FFF2-40B4-BE49-F238E27FC236}">
                <a16:creationId xmlns:a16="http://schemas.microsoft.com/office/drawing/2014/main" id="{7A6B8C8B-DB67-F14F-9378-0632D1B82FD3}"/>
              </a:ext>
            </a:extLst>
          </p:cNvPr>
          <p:cNvSpPr/>
          <p:nvPr/>
        </p:nvSpPr>
        <p:spPr>
          <a:xfrm>
            <a:off x="2012084" y="4911455"/>
            <a:ext cx="8252980" cy="1673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792F33CE-B5A8-F44B-9991-D1E3E58AC0B5}"/>
              </a:ext>
            </a:extLst>
          </p:cNvPr>
          <p:cNvSpPr txBox="1"/>
          <p:nvPr/>
        </p:nvSpPr>
        <p:spPr>
          <a:xfrm>
            <a:off x="6092538" y="1103147"/>
            <a:ext cx="6099462" cy="369332"/>
          </a:xfrm>
          <a:prstGeom prst="rect">
            <a:avLst/>
          </a:prstGeom>
          <a:noFill/>
        </p:spPr>
        <p:txBody>
          <a:bodyPr wrap="square">
            <a:spAutoFit/>
          </a:bodyPr>
          <a:lstStyle/>
          <a:p>
            <a:r>
              <a:rPr lang="en-US" altLang="zh-CN" sz="1800" dirty="0">
                <a:latin typeface="微软雅黑" charset="0"/>
                <a:ea typeface="微软雅黑" charset="0"/>
                <a:cs typeface="微软雅黑" charset="0"/>
              </a:rPr>
              <a:t>Witmer and Singer 's </a:t>
            </a:r>
            <a:r>
              <a:rPr lang="en-US" altLang="zh-CN" sz="1800" dirty="0">
                <a:solidFill>
                  <a:srgbClr val="FF0000"/>
                </a:solidFill>
                <a:latin typeface="微软雅黑" charset="0"/>
                <a:ea typeface="微软雅黑" charset="0"/>
                <a:cs typeface="微软雅黑" charset="0"/>
              </a:rPr>
              <a:t>Presence Questionnaire</a:t>
            </a:r>
            <a:endParaRPr lang="zh-CN" altLang="en-US" dirty="0"/>
          </a:p>
        </p:txBody>
      </p:sp>
    </p:spTree>
    <p:extLst>
      <p:ext uri="{BB962C8B-B14F-4D97-AF65-F5344CB8AC3E}">
        <p14:creationId xmlns:p14="http://schemas.microsoft.com/office/powerpoint/2010/main" val="2895097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dirty="0"/>
              <a:t>第四部分：实验结果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27</a:t>
            </a:fld>
            <a:endParaRPr lang="zh-CN" altLang="en-US"/>
          </a:p>
        </p:txBody>
      </p:sp>
      <p:sp>
        <p:nvSpPr>
          <p:cNvPr id="6" name="文本框 5">
            <a:extLst>
              <a:ext uri="{FF2B5EF4-FFF2-40B4-BE49-F238E27FC236}">
                <a16:creationId xmlns:a16="http://schemas.microsoft.com/office/drawing/2014/main" id="{F306F7D7-2521-8E40-BA03-91C6445DAB2D}"/>
              </a:ext>
            </a:extLst>
          </p:cNvPr>
          <p:cNvSpPr txBox="1"/>
          <p:nvPr/>
        </p:nvSpPr>
        <p:spPr>
          <a:xfrm>
            <a:off x="3277161" y="1705253"/>
            <a:ext cx="5850403" cy="3269549"/>
          </a:xfrm>
          <a:prstGeom prst="rect">
            <a:avLst/>
          </a:prstGeom>
          <a:noFill/>
        </p:spPr>
        <p:txBody>
          <a:bodyPr wrap="square" rtlCol="0">
            <a:spAutoFit/>
          </a:bodyPr>
          <a:lstStyle/>
          <a:p>
            <a:pPr marL="571500" lvl="0" indent="-571500">
              <a:lnSpc>
                <a:spcPct val="150000"/>
              </a:lnSpc>
              <a:buFont typeface="Wingdings" panose="05000000000000000000" pitchFamily="2" charset="2"/>
              <a:buChar char="n"/>
              <a:defRPr/>
            </a:pPr>
            <a:r>
              <a:rPr lang="en-US" altLang="zh-CN" sz="2000" b="1" dirty="0">
                <a:solidFill>
                  <a:schemeClr val="bg1">
                    <a:lumMod val="65000"/>
                  </a:schemeClr>
                </a:solidFill>
                <a:latin typeface="微软雅黑" panose="020B0503020204020204" pitchFamily="34" charset="-122"/>
                <a:ea typeface="微软雅黑" panose="020B0503020204020204" pitchFamily="34" charset="-122"/>
              </a:rPr>
              <a:t>Part1: Introduction</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cs typeface="+mn-cs"/>
              </a:rPr>
              <a:t>Part2: Related Works</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Part3: Methodology</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Part4: Results</a:t>
            </a:r>
          </a:p>
          <a:p>
            <a:pPr marL="800100" lvl="1" indent="-342900">
              <a:lnSpc>
                <a:spcPct val="150000"/>
              </a:lnSpc>
              <a:buFont typeface="Wingdings" pitchFamily="2" charset="2"/>
              <a:buChar char="l"/>
              <a:defRPr/>
            </a:pPr>
            <a:r>
              <a:rPr lang="zh-CN" altLang="en-US" sz="2000" dirty="0">
                <a:latin typeface="微软雅黑" panose="020B0503020204020204" pitchFamily="34" charset="-122"/>
                <a:ea typeface="微软雅黑" panose="020B0503020204020204" pitchFamily="34" charset="-122"/>
              </a:rPr>
              <a:t>分析方法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lang="zh-CN" altLang="en-US" sz="2000" dirty="0">
                <a:latin typeface="微软雅黑" panose="020B0503020204020204" pitchFamily="34" charset="-122"/>
                <a:ea typeface="微软雅黑" panose="020B0503020204020204" pitchFamily="34" charset="-122"/>
              </a:rPr>
              <a:t>分析结果</a:t>
            </a:r>
            <a:endParaRPr kumimoji="0" lang="en-US" altLang="zh-CN"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Part5: Discussion</a:t>
            </a:r>
          </a:p>
        </p:txBody>
      </p:sp>
    </p:spTree>
    <p:extLst>
      <p:ext uri="{BB962C8B-B14F-4D97-AF65-F5344CB8AC3E}">
        <p14:creationId xmlns:p14="http://schemas.microsoft.com/office/powerpoint/2010/main" val="156820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分析方法</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28</a:t>
            </a:fld>
            <a:endParaRPr lang="zh-CN" altLang="en-US"/>
          </a:p>
        </p:txBody>
      </p:sp>
      <p:sp>
        <p:nvSpPr>
          <p:cNvPr id="7" name="文本框 6">
            <a:extLst>
              <a:ext uri="{FF2B5EF4-FFF2-40B4-BE49-F238E27FC236}">
                <a16:creationId xmlns:a16="http://schemas.microsoft.com/office/drawing/2014/main" id="{66F5AA14-7070-6B4D-B823-986CA99F089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单因素方差分析（</a:t>
            </a:r>
            <a:r>
              <a:rPr lang="en-US" altLang="zh-CN" sz="2400" dirty="0">
                <a:latin typeface="微软雅黑" charset="0"/>
                <a:ea typeface="微软雅黑" charset="0"/>
                <a:cs typeface="微软雅黑" charset="0"/>
              </a:rPr>
              <a:t>A one-way ANOVA</a:t>
            </a:r>
            <a:r>
              <a:rPr lang="zh-CN" altLang="en-US" sz="2400" dirty="0">
                <a:latin typeface="微软雅黑" charset="0"/>
                <a:ea typeface="微软雅黑" charset="0"/>
                <a:cs typeface="微软雅黑" charset="0"/>
              </a:rPr>
              <a:t>）：</a:t>
            </a:r>
            <a:endParaRPr lang="zh-CN" altLang="en-US" sz="2400" dirty="0">
              <a:solidFill>
                <a:schemeClr val="tx1"/>
              </a:solidFill>
              <a:latin typeface="微软雅黑" charset="0"/>
              <a:ea typeface="微软雅黑" charset="0"/>
              <a:cs typeface="微软雅黑" charset="0"/>
            </a:endParaRPr>
          </a:p>
        </p:txBody>
      </p:sp>
      <p:sp>
        <p:nvSpPr>
          <p:cNvPr id="9" name="文本框 8">
            <a:extLst>
              <a:ext uri="{FF2B5EF4-FFF2-40B4-BE49-F238E27FC236}">
                <a16:creationId xmlns:a16="http://schemas.microsoft.com/office/drawing/2014/main" id="{9EBBA2F3-00E4-6C45-81C4-F58F31727572}"/>
              </a:ext>
            </a:extLst>
          </p:cNvPr>
          <p:cNvSpPr txBox="1"/>
          <p:nvPr/>
        </p:nvSpPr>
        <p:spPr>
          <a:xfrm>
            <a:off x="1444337" y="1899920"/>
            <a:ext cx="8029762" cy="1292662"/>
          </a:xfrm>
          <a:prstGeom prst="rect">
            <a:avLst/>
          </a:prstGeom>
          <a:noFill/>
        </p:spPr>
        <p:txBody>
          <a:bodyPr wrap="none" rtlCol="0">
            <a:spAutoFit/>
          </a:bodyPr>
          <a:lstStyle/>
          <a:p>
            <a:pPr marL="285750" indent="-285750">
              <a:buFont typeface="Wingdings" pitchFamily="2" charset="2"/>
              <a:buChar char="l"/>
            </a:pPr>
            <a:r>
              <a:rPr lang="en" altLang="zh-CN" sz="2400" b="1"/>
              <a:t>ANOVA</a:t>
            </a:r>
            <a:r>
              <a:rPr lang="zh-CN" altLang="en-US" sz="2400" b="1"/>
              <a:t>的假设检验条件：</a:t>
            </a:r>
            <a:endParaRPr lang="en-US" altLang="zh-CN" sz="2400" b="1"/>
          </a:p>
          <a:p>
            <a:pPr lvl="1"/>
            <a:r>
              <a:rPr lang="en-US" altLang="zh-CN"/>
              <a:t>1. </a:t>
            </a:r>
            <a:r>
              <a:rPr lang="zh-CN" altLang="en-US"/>
              <a:t>观察值之间在所研究的因子水平，是相互独立且随机从总体中获得的。</a:t>
            </a:r>
          </a:p>
          <a:p>
            <a:pPr lvl="1"/>
            <a:r>
              <a:rPr lang="en-US" altLang="zh-CN"/>
              <a:t>2. </a:t>
            </a:r>
            <a:r>
              <a:rPr lang="zh-CN" altLang="en-US"/>
              <a:t>每个因子水平的数据（每一组）均呈正态分布。</a:t>
            </a:r>
          </a:p>
          <a:p>
            <a:pPr lvl="1"/>
            <a:r>
              <a:rPr lang="en-US" altLang="zh-CN"/>
              <a:t>3. </a:t>
            </a:r>
            <a:r>
              <a:rPr lang="zh-CN" altLang="en-US"/>
              <a:t>每个组的样本的方差之间没有差异 。</a:t>
            </a:r>
          </a:p>
        </p:txBody>
      </p:sp>
      <p:sp>
        <p:nvSpPr>
          <p:cNvPr id="10" name="文本框 9">
            <a:extLst>
              <a:ext uri="{FF2B5EF4-FFF2-40B4-BE49-F238E27FC236}">
                <a16:creationId xmlns:a16="http://schemas.microsoft.com/office/drawing/2014/main" id="{EBF98318-FEF0-AC4E-B0A0-6D505AB69690}"/>
              </a:ext>
            </a:extLst>
          </p:cNvPr>
          <p:cNvSpPr txBox="1"/>
          <p:nvPr/>
        </p:nvSpPr>
        <p:spPr>
          <a:xfrm>
            <a:off x="1444337" y="3215875"/>
            <a:ext cx="8427027" cy="3231654"/>
          </a:xfrm>
          <a:prstGeom prst="rect">
            <a:avLst/>
          </a:prstGeom>
          <a:noFill/>
        </p:spPr>
        <p:txBody>
          <a:bodyPr wrap="square" rtlCol="0">
            <a:spAutoFit/>
          </a:bodyPr>
          <a:lstStyle/>
          <a:p>
            <a:pPr marL="285750" indent="-285750">
              <a:buFont typeface="Wingdings" pitchFamily="2" charset="2"/>
              <a:buChar char="l"/>
            </a:pPr>
            <a:r>
              <a:rPr lang="zh-CN" altLang="en-US" sz="2400" b="1"/>
              <a:t>分析原理：</a:t>
            </a:r>
            <a:r>
              <a:rPr lang="zh-CN" altLang="en-US" sz="2000"/>
              <a:t>对单因素试验结果进行分析</a:t>
            </a:r>
            <a:endParaRPr lang="en-US" altLang="zh-CN" sz="2400"/>
          </a:p>
          <a:p>
            <a:pPr lvl="1"/>
            <a:r>
              <a:rPr lang="zh-CN" altLang="en-US"/>
              <a:t>假设有</a:t>
            </a:r>
            <a:r>
              <a:rPr lang="en-US" altLang="zh-CN"/>
              <a:t>3</a:t>
            </a:r>
            <a:r>
              <a:rPr lang="zh-CN" altLang="en-US"/>
              <a:t>组（</a:t>
            </a:r>
            <a:r>
              <a:rPr lang="en" altLang="zh-CN"/>
              <a:t>A</a:t>
            </a:r>
            <a:r>
              <a:rPr lang="zh-CN" altLang="en"/>
              <a:t>，</a:t>
            </a:r>
            <a:r>
              <a:rPr lang="en" altLang="zh-CN"/>
              <a:t>B</a:t>
            </a:r>
            <a:r>
              <a:rPr lang="zh-CN" altLang="en"/>
              <a:t>，</a:t>
            </a:r>
            <a:r>
              <a:rPr lang="en" altLang="zh-CN"/>
              <a:t>C</a:t>
            </a:r>
            <a:r>
              <a:rPr lang="zh-CN" altLang="en"/>
              <a:t>）</a:t>
            </a:r>
            <a:r>
              <a:rPr lang="zh-CN" altLang="en-US"/>
              <a:t>进行比较：</a:t>
            </a:r>
          </a:p>
          <a:p>
            <a:pPr marL="742950" lvl="1" indent="-285750">
              <a:buFont typeface="Arial" panose="020B0604020202020204" pitchFamily="34" charset="0"/>
              <a:buChar char="•"/>
            </a:pPr>
            <a:r>
              <a:rPr lang="zh-CN" altLang="en-US"/>
              <a:t>整个实验多组间的总变异来自两部分：</a:t>
            </a:r>
            <a:r>
              <a:rPr lang="zh-CN" altLang="en-US">
                <a:solidFill>
                  <a:srgbClr val="FF0000"/>
                </a:solidFill>
              </a:rPr>
              <a:t>组内差异</a:t>
            </a:r>
            <a:r>
              <a:rPr lang="zh-CN" altLang="en-US"/>
              <a:t>和</a:t>
            </a:r>
            <a:r>
              <a:rPr lang="zh-CN" altLang="en-US">
                <a:solidFill>
                  <a:srgbClr val="FF0000"/>
                </a:solidFill>
              </a:rPr>
              <a:t>组间差异</a:t>
            </a:r>
            <a:r>
              <a:rPr lang="zh-CN" altLang="en-US"/>
              <a:t>。</a:t>
            </a:r>
          </a:p>
          <a:p>
            <a:pPr marL="742950" lvl="1" indent="-285750">
              <a:buFont typeface="Arial" panose="020B0604020202020204" pitchFamily="34" charset="0"/>
              <a:buChar char="•"/>
            </a:pPr>
            <a:r>
              <a:rPr lang="zh-CN" altLang="en-US" b="1"/>
              <a:t>组内差异：</a:t>
            </a:r>
            <a:r>
              <a:rPr lang="zh-CN" altLang="en-US"/>
              <a:t>计算每组数据内各个样本间的差异，这称为</a:t>
            </a:r>
            <a:r>
              <a:rPr lang="zh-CN" altLang="en-US" b="1"/>
              <a:t>组内的方差</a:t>
            </a:r>
            <a:r>
              <a:rPr lang="zh-CN" altLang="en-US"/>
              <a:t>（</a:t>
            </a:r>
            <a:r>
              <a:rPr lang="en" altLang="zh-CN"/>
              <a:t>S2within</a:t>
            </a:r>
            <a:r>
              <a:rPr lang="zh-CN" altLang="en"/>
              <a:t>）</a:t>
            </a:r>
            <a:r>
              <a:rPr lang="zh-CN" altLang="en-US"/>
              <a:t>或</a:t>
            </a:r>
            <a:r>
              <a:rPr lang="zh-CN" altLang="en-US" b="1"/>
              <a:t>残差（</a:t>
            </a:r>
            <a:r>
              <a:rPr lang="en" altLang="zh-CN" b="1"/>
              <a:t>residual variance</a:t>
            </a:r>
            <a:r>
              <a:rPr lang="zh-CN" altLang="en" b="1"/>
              <a:t>）</a:t>
            </a:r>
            <a:r>
              <a:rPr lang="zh-CN" altLang="en"/>
              <a:t>。</a:t>
            </a:r>
          </a:p>
          <a:p>
            <a:pPr marL="742950" lvl="1" indent="-285750">
              <a:buFont typeface="Arial" panose="020B0604020202020204" pitchFamily="34" charset="0"/>
              <a:buChar char="•"/>
            </a:pPr>
            <a:r>
              <a:rPr lang="zh-CN" altLang="en-US" b="1"/>
              <a:t>组间差异：</a:t>
            </a:r>
            <a:r>
              <a:rPr lang="zh-CN" altLang="en-US"/>
              <a:t>计算每个组（样本均值）之间的方差，如下所示：</a:t>
            </a:r>
          </a:p>
          <a:p>
            <a:pPr marL="1257300" lvl="2" indent="-342900">
              <a:buFont typeface="+mj-lt"/>
              <a:buAutoNum type="arabicPeriod"/>
            </a:pPr>
            <a:r>
              <a:rPr lang="zh-CN" altLang="en-US"/>
              <a:t>计算每组的平均值</a:t>
            </a:r>
          </a:p>
          <a:p>
            <a:pPr marL="1257300" lvl="2" indent="-342900">
              <a:buFont typeface="+mj-lt"/>
              <a:buAutoNum type="arabicPeriod"/>
            </a:pPr>
            <a:r>
              <a:rPr lang="zh-CN" altLang="en-US"/>
              <a:t>计算</a:t>
            </a:r>
            <a:r>
              <a:rPr lang="zh-CN" altLang="en-US" b="1"/>
              <a:t>样本均值之间</a:t>
            </a:r>
            <a:r>
              <a:rPr lang="zh-CN" altLang="en-US"/>
              <a:t>的</a:t>
            </a:r>
            <a:r>
              <a:rPr lang="zh-CN" altLang="en-US" b="1"/>
              <a:t>方差</a:t>
            </a:r>
            <a:r>
              <a:rPr lang="zh-CN" altLang="en-US"/>
              <a:t>（</a:t>
            </a:r>
            <a:r>
              <a:rPr lang="en" altLang="zh-CN"/>
              <a:t>S2between</a:t>
            </a:r>
            <a:r>
              <a:rPr lang="zh-CN" altLang="en"/>
              <a:t>）</a:t>
            </a:r>
          </a:p>
          <a:p>
            <a:pPr lvl="1"/>
            <a:r>
              <a:rPr lang="zh-CN" altLang="en-US">
                <a:solidFill>
                  <a:srgbClr val="FF0000"/>
                </a:solidFill>
              </a:rPr>
              <a:t>产生</a:t>
            </a:r>
            <a:r>
              <a:rPr lang="en-US" altLang="zh-CN">
                <a:solidFill>
                  <a:srgbClr val="FF0000"/>
                </a:solidFill>
              </a:rPr>
              <a:t>F</a:t>
            </a:r>
            <a:r>
              <a:rPr lang="zh-CN" altLang="en-US">
                <a:solidFill>
                  <a:srgbClr val="FF0000"/>
                </a:solidFill>
              </a:rPr>
              <a:t>统计量</a:t>
            </a:r>
            <a:r>
              <a:rPr lang="en-US" altLang="zh-CN">
                <a:solidFill>
                  <a:srgbClr val="FF0000"/>
                </a:solidFill>
              </a:rPr>
              <a:t>(</a:t>
            </a:r>
            <a:r>
              <a:rPr lang="zh-CN" altLang="en-US">
                <a:solidFill>
                  <a:srgbClr val="FF0000"/>
                </a:solidFill>
              </a:rPr>
              <a:t>比率</a:t>
            </a:r>
            <a:r>
              <a:rPr lang="en-US" altLang="zh-CN">
                <a:solidFill>
                  <a:srgbClr val="FF0000"/>
                </a:solidFill>
              </a:rPr>
              <a:t>)</a:t>
            </a:r>
            <a:r>
              <a:rPr lang="zh-CN" altLang="en-US">
                <a:solidFill>
                  <a:srgbClr val="FF0000"/>
                </a:solidFill>
              </a:rPr>
              <a:t>：</a:t>
            </a:r>
            <a:r>
              <a:rPr lang="en" altLang="zh-CN">
                <a:solidFill>
                  <a:srgbClr val="FF0000"/>
                </a:solidFill>
              </a:rPr>
              <a:t>S2between/S2within </a:t>
            </a:r>
            <a:r>
              <a:rPr lang="zh-CN" altLang="en">
                <a:solidFill>
                  <a:srgbClr val="FF0000"/>
                </a:solidFill>
              </a:rPr>
              <a:t>。</a:t>
            </a:r>
            <a:endParaRPr lang="en-US" altLang="zh-CN">
              <a:solidFill>
                <a:srgbClr val="FF0000"/>
              </a:solidFill>
            </a:endParaRPr>
          </a:p>
          <a:p>
            <a:pPr lvl="1"/>
            <a:r>
              <a:rPr lang="zh-CN" altLang="en-US"/>
              <a:t>注意，当比率</a:t>
            </a:r>
            <a:r>
              <a:rPr lang="en-US" altLang="zh-CN"/>
              <a:t>&lt;1</a:t>
            </a:r>
            <a:r>
              <a:rPr lang="zh-CN" altLang="en-US"/>
              <a:t>时，表示比较的样本平均值之间没有显著差异。较高的比率（比率 </a:t>
            </a:r>
            <a:r>
              <a:rPr lang="en-US" altLang="zh-CN"/>
              <a:t>&gt;1</a:t>
            </a:r>
            <a:r>
              <a:rPr lang="zh-CN" altLang="en-US"/>
              <a:t>）表示组间至少存在一组均值与其他组均值间的差异很大。</a:t>
            </a:r>
          </a:p>
        </p:txBody>
      </p:sp>
      <p:sp>
        <p:nvSpPr>
          <p:cNvPr id="11" name="文本框 10">
            <a:extLst>
              <a:ext uri="{FF2B5EF4-FFF2-40B4-BE49-F238E27FC236}">
                <a16:creationId xmlns:a16="http://schemas.microsoft.com/office/drawing/2014/main" id="{23B9520A-6F0E-014A-B936-09FBCFB10F47}"/>
              </a:ext>
            </a:extLst>
          </p:cNvPr>
          <p:cNvSpPr txBox="1"/>
          <p:nvPr/>
        </p:nvSpPr>
        <p:spPr>
          <a:xfrm>
            <a:off x="5333162" y="1070874"/>
            <a:ext cx="6102465" cy="369332"/>
          </a:xfrm>
          <a:prstGeom prst="rect">
            <a:avLst/>
          </a:prstGeom>
          <a:noFill/>
        </p:spPr>
        <p:txBody>
          <a:bodyPr wrap="square">
            <a:spAutoFit/>
          </a:bodyPr>
          <a:lstStyle/>
          <a:p>
            <a:r>
              <a:rPr lang="zh-CN" altLang="en-US">
                <a:solidFill>
                  <a:schemeClr val="bg1">
                    <a:lumMod val="65000"/>
                  </a:schemeClr>
                </a:solidFill>
              </a:rPr>
              <a:t>假设检验：</a:t>
            </a:r>
            <a:r>
              <a:rPr lang="en" altLang="zh-CN">
                <a:solidFill>
                  <a:schemeClr val="bg1">
                    <a:lumMod val="65000"/>
                  </a:schemeClr>
                </a:solidFill>
              </a:rPr>
              <a:t>https://www.cnblogs.com/ljhdo/p/10818526.html</a:t>
            </a:r>
            <a:endParaRPr lang="zh-CN" altLang="en-US">
              <a:solidFill>
                <a:schemeClr val="bg1">
                  <a:lumMod val="65000"/>
                </a:schemeClr>
              </a:solidFill>
            </a:endParaRPr>
          </a:p>
        </p:txBody>
      </p:sp>
      <p:sp>
        <p:nvSpPr>
          <p:cNvPr id="6" name="文本框 5">
            <a:extLst>
              <a:ext uri="{FF2B5EF4-FFF2-40B4-BE49-F238E27FC236}">
                <a16:creationId xmlns:a16="http://schemas.microsoft.com/office/drawing/2014/main" id="{24D33088-758D-C049-A1E5-01B69DE5C015}"/>
              </a:ext>
            </a:extLst>
          </p:cNvPr>
          <p:cNvSpPr txBox="1"/>
          <p:nvPr/>
        </p:nvSpPr>
        <p:spPr>
          <a:xfrm>
            <a:off x="6554470" y="782320"/>
            <a:ext cx="4835683" cy="369332"/>
          </a:xfrm>
          <a:prstGeom prst="rect">
            <a:avLst/>
          </a:prstGeom>
          <a:noFill/>
        </p:spPr>
        <p:txBody>
          <a:bodyPr wrap="none" rtlCol="0">
            <a:spAutoFit/>
          </a:bodyPr>
          <a:lstStyle/>
          <a:p>
            <a:r>
              <a:rPr kumimoji="1" lang="zh-CN" altLang="en">
                <a:solidFill>
                  <a:schemeClr val="bg1">
                    <a:lumMod val="65000"/>
                  </a:schemeClr>
                </a:solidFill>
              </a:rPr>
              <a:t>来源</a:t>
            </a:r>
            <a:r>
              <a:rPr kumimoji="1" lang="zh-CN" altLang="en-US">
                <a:solidFill>
                  <a:schemeClr val="bg1">
                    <a:lumMod val="65000"/>
                  </a:schemeClr>
                </a:solidFill>
              </a:rPr>
              <a:t>：</a:t>
            </a:r>
            <a:r>
              <a:rPr kumimoji="1" lang="en" altLang="zh-CN">
                <a:solidFill>
                  <a:schemeClr val="bg1">
                    <a:lumMod val="65000"/>
                  </a:schemeClr>
                </a:solidFill>
              </a:rPr>
              <a:t>https://zhuanlan.zhihu.com/p/151572601</a:t>
            </a:r>
            <a:endParaRPr kumimoji="1" lang="zh-CN" altLang="en-US">
              <a:solidFill>
                <a:schemeClr val="bg1">
                  <a:lumMod val="65000"/>
                </a:schemeClr>
              </a:solidFill>
            </a:endParaRPr>
          </a:p>
        </p:txBody>
      </p:sp>
      <p:sp>
        <p:nvSpPr>
          <p:cNvPr id="12" name="文本框 11">
            <a:extLst>
              <a:ext uri="{FF2B5EF4-FFF2-40B4-BE49-F238E27FC236}">
                <a16:creationId xmlns:a16="http://schemas.microsoft.com/office/drawing/2014/main" id="{A2130F92-C1C1-0F4B-A63E-FBC85AAC72B2}"/>
              </a:ext>
            </a:extLst>
          </p:cNvPr>
          <p:cNvSpPr txBox="1"/>
          <p:nvPr/>
        </p:nvSpPr>
        <p:spPr>
          <a:xfrm>
            <a:off x="7474450" y="1424116"/>
            <a:ext cx="395653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a:solidFill>
                  <a:srgbClr val="FF0000"/>
                </a:solidFill>
              </a:rPr>
              <a:t>验证样本均值之间是否有显著性差异</a:t>
            </a:r>
          </a:p>
        </p:txBody>
      </p:sp>
    </p:spTree>
    <p:extLst>
      <p:ext uri="{BB962C8B-B14F-4D97-AF65-F5344CB8AC3E}">
        <p14:creationId xmlns:p14="http://schemas.microsoft.com/office/powerpoint/2010/main" val="284694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分析方法</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29</a:t>
            </a:fld>
            <a:endParaRPr lang="zh-CN" altLang="en-US"/>
          </a:p>
        </p:txBody>
      </p:sp>
      <p:sp>
        <p:nvSpPr>
          <p:cNvPr id="7" name="文本框 6">
            <a:extLst>
              <a:ext uri="{FF2B5EF4-FFF2-40B4-BE49-F238E27FC236}">
                <a16:creationId xmlns:a16="http://schemas.microsoft.com/office/drawing/2014/main" id="{66F5AA14-7070-6B4D-B823-986CA99F089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皮尔逊相关系数（</a:t>
            </a:r>
            <a:r>
              <a:rPr lang="en-US" altLang="zh-CN" sz="2400" dirty="0">
                <a:latin typeface="微软雅黑" charset="0"/>
                <a:ea typeface="微软雅黑" charset="0"/>
                <a:cs typeface="微软雅黑" charset="0"/>
              </a:rPr>
              <a:t>Pearson</a:t>
            </a:r>
            <a:r>
              <a:rPr lang="zh-CN" altLang="en-US" sz="2400" dirty="0">
                <a:latin typeface="微软雅黑" charset="0"/>
                <a:ea typeface="微软雅黑" charset="0"/>
                <a:cs typeface="微软雅黑" charset="0"/>
              </a:rPr>
              <a:t> </a:t>
            </a:r>
            <a:r>
              <a:rPr lang="en-US" altLang="zh-CN" sz="2400" dirty="0">
                <a:latin typeface="微软雅黑" charset="0"/>
                <a:ea typeface="微软雅黑" charset="0"/>
                <a:cs typeface="微软雅黑" charset="0"/>
              </a:rPr>
              <a:t>correlation</a:t>
            </a:r>
            <a:r>
              <a:rPr lang="zh-CN" altLang="en-US" sz="2400" dirty="0">
                <a:latin typeface="微软雅黑" charset="0"/>
                <a:ea typeface="微软雅黑" charset="0"/>
                <a:cs typeface="微软雅黑" charset="0"/>
              </a:rPr>
              <a:t>）：</a:t>
            </a:r>
            <a:endParaRPr lang="zh-CN" altLang="en-US" sz="2400" dirty="0">
              <a:solidFill>
                <a:schemeClr val="tx1"/>
              </a:solidFill>
              <a:latin typeface="微软雅黑" charset="0"/>
              <a:ea typeface="微软雅黑" charset="0"/>
              <a:cs typeface="微软雅黑" charset="0"/>
            </a:endParaRPr>
          </a:p>
        </p:txBody>
      </p:sp>
      <p:sp>
        <p:nvSpPr>
          <p:cNvPr id="9" name="文本框 8">
            <a:extLst>
              <a:ext uri="{FF2B5EF4-FFF2-40B4-BE49-F238E27FC236}">
                <a16:creationId xmlns:a16="http://schemas.microsoft.com/office/drawing/2014/main" id="{9EBBA2F3-00E4-6C45-81C4-F58F31727572}"/>
              </a:ext>
            </a:extLst>
          </p:cNvPr>
          <p:cNvSpPr txBox="1"/>
          <p:nvPr/>
        </p:nvSpPr>
        <p:spPr>
          <a:xfrm>
            <a:off x="1444337" y="1899920"/>
            <a:ext cx="5376921" cy="461665"/>
          </a:xfrm>
          <a:prstGeom prst="rect">
            <a:avLst/>
          </a:prstGeom>
          <a:noFill/>
        </p:spPr>
        <p:txBody>
          <a:bodyPr wrap="none" rtlCol="0">
            <a:spAutoFit/>
          </a:bodyPr>
          <a:lstStyle/>
          <a:p>
            <a:pPr marL="285750" indent="-285750">
              <a:buFont typeface="Wingdings" pitchFamily="2" charset="2"/>
              <a:buChar char="l"/>
            </a:pPr>
            <a:r>
              <a:rPr lang="zh-CN" altLang="en-US" sz="2400" b="1"/>
              <a:t>公式</a:t>
            </a:r>
            <a:r>
              <a:rPr lang="zh-CN" altLang="en-US" sz="2000" b="1"/>
              <a:t>：</a:t>
            </a:r>
            <a:r>
              <a:rPr lang="zh-CN" altLang="en-US" sz="2400"/>
              <a:t>对比</a:t>
            </a:r>
            <a:r>
              <a:rPr lang="en" altLang="zh-CN" sz="2400" b="1">
                <a:solidFill>
                  <a:srgbClr val="0000FF"/>
                </a:solidFill>
              </a:rPr>
              <a:t>cos&lt;a, b&gt; = a • b / |a|•|b|</a:t>
            </a:r>
            <a:endParaRPr lang="en-US" altLang="zh-CN" sz="2400" b="1">
              <a:solidFill>
                <a:srgbClr val="0000FF"/>
              </a:solidFill>
            </a:endParaRPr>
          </a:p>
        </p:txBody>
      </p:sp>
      <p:pic>
        <p:nvPicPr>
          <p:cNvPr id="1026" name="Picture 2" descr="preview">
            <a:extLst>
              <a:ext uri="{FF2B5EF4-FFF2-40B4-BE49-F238E27FC236}">
                <a16:creationId xmlns:a16="http://schemas.microsoft.com/office/drawing/2014/main" id="{0EEA381B-C1C2-994F-8B93-DBC96179A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3896"/>
          <a:stretch/>
        </p:blipFill>
        <p:spPr bwMode="auto">
          <a:xfrm>
            <a:off x="2398929" y="2397106"/>
            <a:ext cx="7606868" cy="20993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9E2EA6A3-7E6E-7644-B857-F68D55462EBE}"/>
              </a:ext>
            </a:extLst>
          </p:cNvPr>
          <p:cNvSpPr txBox="1"/>
          <p:nvPr/>
        </p:nvSpPr>
        <p:spPr>
          <a:xfrm>
            <a:off x="1444337" y="4531937"/>
            <a:ext cx="9929264" cy="1384995"/>
          </a:xfrm>
          <a:prstGeom prst="rect">
            <a:avLst/>
          </a:prstGeom>
          <a:noFill/>
        </p:spPr>
        <p:txBody>
          <a:bodyPr wrap="square" rtlCol="0">
            <a:spAutoFit/>
          </a:bodyPr>
          <a:lstStyle/>
          <a:p>
            <a:pPr marL="285750" indent="-285750">
              <a:buFont typeface="Wingdings" pitchFamily="2" charset="2"/>
              <a:buChar char="l"/>
            </a:pPr>
            <a:r>
              <a:rPr lang="zh-CN" altLang="en-US" sz="2400" b="1"/>
              <a:t>分析原理</a:t>
            </a:r>
            <a:r>
              <a:rPr lang="zh-CN" altLang="en-US" sz="2000" b="1"/>
              <a:t>：</a:t>
            </a:r>
            <a:r>
              <a:rPr lang="zh-CN" altLang="en-US" sz="2000"/>
              <a:t>皮尔逊相关系数的思路是</a:t>
            </a:r>
            <a:r>
              <a:rPr lang="en-US" altLang="zh-CN" sz="2000"/>
              <a:t>, </a:t>
            </a:r>
            <a:r>
              <a:rPr lang="zh-CN" altLang="en-US" sz="2000"/>
              <a:t>我把这些</a:t>
            </a:r>
            <a:r>
              <a:rPr lang="en" altLang="zh-CN" sz="2000">
                <a:solidFill>
                  <a:srgbClr val="FF0000"/>
                </a:solidFill>
              </a:rPr>
              <a:t>null</a:t>
            </a:r>
            <a:r>
              <a:rPr lang="zh-CN" altLang="en-US" sz="2000">
                <a:solidFill>
                  <a:srgbClr val="FF0000"/>
                </a:solidFill>
              </a:rPr>
              <a:t>的维度都填上</a:t>
            </a:r>
            <a:r>
              <a:rPr lang="en-US" altLang="zh-CN" sz="2000">
                <a:solidFill>
                  <a:srgbClr val="FF0000"/>
                </a:solidFill>
              </a:rPr>
              <a:t>0</a:t>
            </a:r>
            <a:r>
              <a:rPr lang="en-US" altLang="zh-CN" sz="2000"/>
              <a:t>, </a:t>
            </a:r>
            <a:r>
              <a:rPr lang="zh-CN" altLang="en-US" sz="2000"/>
              <a:t>然后让所有其他维度减去这个向量各维度的平均值</a:t>
            </a:r>
            <a:r>
              <a:rPr lang="en-US" altLang="zh-CN" sz="2000"/>
              <a:t>, </a:t>
            </a:r>
            <a:r>
              <a:rPr lang="zh-CN" altLang="en-US" sz="2000"/>
              <a:t>这样的操作叫作</a:t>
            </a:r>
            <a:r>
              <a:rPr lang="zh-CN" altLang="en-US" sz="2000">
                <a:solidFill>
                  <a:srgbClr val="FF0000"/>
                </a:solidFill>
              </a:rPr>
              <a:t>中心化</a:t>
            </a:r>
            <a:r>
              <a:rPr lang="en-US" altLang="zh-CN" sz="2000"/>
              <a:t>. </a:t>
            </a:r>
            <a:r>
              <a:rPr lang="zh-CN" altLang="en-US" sz="2000"/>
              <a:t>中心化之后所有维度的平均值就是</a:t>
            </a:r>
            <a:r>
              <a:rPr lang="en-US" altLang="zh-CN" sz="2000"/>
              <a:t>0</a:t>
            </a:r>
            <a:r>
              <a:rPr lang="zh-CN" altLang="en-US" sz="2000"/>
              <a:t>了</a:t>
            </a:r>
            <a:r>
              <a:rPr lang="en-US" altLang="zh-CN" sz="2000"/>
              <a:t>, </a:t>
            </a:r>
            <a:r>
              <a:rPr lang="zh-CN" altLang="en-US" sz="2000"/>
              <a:t>也满足进行余弦计算的要求</a:t>
            </a:r>
            <a:r>
              <a:rPr lang="en-US" altLang="zh-CN" sz="2000"/>
              <a:t>. </a:t>
            </a:r>
            <a:r>
              <a:rPr lang="zh-CN" altLang="en-US" sz="2000"/>
              <a:t>然后再进行我们的余弦计算得到结果</a:t>
            </a:r>
            <a:r>
              <a:rPr lang="en-US" altLang="zh-CN" sz="2000"/>
              <a:t>. </a:t>
            </a:r>
            <a:r>
              <a:rPr lang="zh-CN" altLang="en-US" sz="2000"/>
              <a:t>这样先中心化再余弦计得到的相关系数叫作皮尔逊相关系数</a:t>
            </a:r>
            <a:r>
              <a:rPr lang="en-US" altLang="zh-CN" sz="2000"/>
              <a:t>.</a:t>
            </a:r>
          </a:p>
        </p:txBody>
      </p:sp>
      <p:sp>
        <p:nvSpPr>
          <p:cNvPr id="13" name="文本框 12">
            <a:extLst>
              <a:ext uri="{FF2B5EF4-FFF2-40B4-BE49-F238E27FC236}">
                <a16:creationId xmlns:a16="http://schemas.microsoft.com/office/drawing/2014/main" id="{CAEF11BA-D3C7-814D-93ED-1E2FA10FB758}"/>
              </a:ext>
            </a:extLst>
          </p:cNvPr>
          <p:cNvSpPr txBox="1"/>
          <p:nvPr/>
        </p:nvSpPr>
        <p:spPr>
          <a:xfrm>
            <a:off x="1975620" y="6085079"/>
            <a:ext cx="8453485"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皮尔逊相关系数是余弦相似度在维度值缺失情况下的一种改进</a:t>
            </a:r>
            <a:endParaRPr lang="en-US" altLang="zh-CN" sz="2400" b="1" dirty="0">
              <a:solidFill>
                <a:srgbClr val="FF0000"/>
              </a:solidFill>
              <a:latin typeface="微软雅黑" charset="0"/>
              <a:ea typeface="微软雅黑" charset="0"/>
            </a:endParaRPr>
          </a:p>
        </p:txBody>
      </p:sp>
      <p:sp>
        <p:nvSpPr>
          <p:cNvPr id="14" name="文本框 13">
            <a:extLst>
              <a:ext uri="{FF2B5EF4-FFF2-40B4-BE49-F238E27FC236}">
                <a16:creationId xmlns:a16="http://schemas.microsoft.com/office/drawing/2014/main" id="{67234452-8B20-BC40-BC08-3BC3D3DC4E5E}"/>
              </a:ext>
            </a:extLst>
          </p:cNvPr>
          <p:cNvSpPr txBox="1"/>
          <p:nvPr/>
        </p:nvSpPr>
        <p:spPr>
          <a:xfrm>
            <a:off x="4329642" y="737941"/>
            <a:ext cx="7043957" cy="369332"/>
          </a:xfrm>
          <a:prstGeom prst="rect">
            <a:avLst/>
          </a:prstGeom>
          <a:noFill/>
        </p:spPr>
        <p:txBody>
          <a:bodyPr wrap="square">
            <a:spAutoFit/>
          </a:bodyPr>
          <a:lstStyle/>
          <a:p>
            <a:r>
              <a:rPr lang="zh-CN" altLang="en-US">
                <a:solidFill>
                  <a:schemeClr val="bg1">
                    <a:lumMod val="65000"/>
                  </a:schemeClr>
                </a:solidFill>
              </a:rPr>
              <a:t>来源：https://www.zhihu.com/question/19734616/answer/174098489</a:t>
            </a:r>
          </a:p>
        </p:txBody>
      </p:sp>
      <p:sp>
        <p:nvSpPr>
          <p:cNvPr id="2" name="文本框 1">
            <a:extLst>
              <a:ext uri="{FF2B5EF4-FFF2-40B4-BE49-F238E27FC236}">
                <a16:creationId xmlns:a16="http://schemas.microsoft.com/office/drawing/2014/main" id="{1FCCAD5F-592C-064B-9253-9802CAB068F2}"/>
              </a:ext>
            </a:extLst>
          </p:cNvPr>
          <p:cNvSpPr txBox="1"/>
          <p:nvPr/>
        </p:nvSpPr>
        <p:spPr>
          <a:xfrm>
            <a:off x="7474450" y="1424116"/>
            <a:ext cx="295465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a:solidFill>
                  <a:srgbClr val="FF0000"/>
                </a:solidFill>
              </a:rPr>
              <a:t>反映两变量之间的相关程度</a:t>
            </a:r>
          </a:p>
        </p:txBody>
      </p:sp>
    </p:spTree>
    <p:extLst>
      <p:ext uri="{BB962C8B-B14F-4D97-AF65-F5344CB8AC3E}">
        <p14:creationId xmlns:p14="http://schemas.microsoft.com/office/powerpoint/2010/main" val="453607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a:t>第一部分：本文亮点</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a:t>
            </a:fld>
            <a:endParaRPr lang="zh-CN" altLang="en-US"/>
          </a:p>
        </p:txBody>
      </p:sp>
      <p:sp>
        <p:nvSpPr>
          <p:cNvPr id="2" name="文本框 1"/>
          <p:cNvSpPr txBox="1"/>
          <p:nvPr/>
        </p:nvSpPr>
        <p:spPr>
          <a:xfrm>
            <a:off x="3277161" y="1705253"/>
            <a:ext cx="5850403" cy="3731214"/>
          </a:xfrm>
          <a:prstGeom prst="rect">
            <a:avLst/>
          </a:prstGeom>
          <a:noFill/>
        </p:spPr>
        <p:txBody>
          <a:bodyPr wrap="square" rtlCol="0">
            <a:spAutoFit/>
          </a:bodyPr>
          <a:lstStyle/>
          <a:p>
            <a:pPr marL="571500" lvl="0" indent="-571500">
              <a:lnSpc>
                <a:spcPct val="150000"/>
              </a:lnSpc>
              <a:buFont typeface="Wingdings" panose="05000000000000000000" pitchFamily="2" charset="2"/>
              <a:buChar char="n"/>
              <a:defRPr/>
            </a:pPr>
            <a:r>
              <a:rPr lang="en-US" altLang="zh-CN" sz="2000" b="1" dirty="0">
                <a:solidFill>
                  <a:srgbClr val="000000"/>
                </a:solidFill>
                <a:latin typeface="微软雅黑" panose="020B0503020204020204" pitchFamily="34" charset="-122"/>
                <a:ea typeface="微软雅黑" panose="020B0503020204020204" pitchFamily="34" charset="-122"/>
              </a:rPr>
              <a:t>Part1: Introduction</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0100" marR="0" lvl="1" indent="-342900" algn="l" defTabSz="914400" rtl="0" fontAlgn="auto">
              <a:lnSpc>
                <a:spcPct val="150000"/>
              </a:lnSpc>
              <a:spcBef>
                <a:spcPts val="0"/>
              </a:spcBef>
              <a:spcAft>
                <a:spcPts val="0"/>
              </a:spcAft>
              <a:buClrTx/>
              <a:buSzTx/>
              <a:buFont typeface="Wingdings" panose="05000000000000000000" charset="0"/>
              <a:buChar char=""/>
              <a:defRPr/>
            </a:pPr>
            <a:r>
              <a:rPr kumimoji="0" lang="en-US" altLang="zh-CN"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VR</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与</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mn-cs"/>
              </a:rPr>
              <a:t>临场感</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的介绍</a:t>
            </a:r>
          </a:p>
          <a:p>
            <a:pPr marL="800100" marR="0" lvl="1" indent="-342900" algn="l" defTabSz="914400" rtl="0" fontAlgn="auto">
              <a:lnSpc>
                <a:spcPct val="150000"/>
              </a:lnSpc>
              <a:spcBef>
                <a:spcPts val="0"/>
              </a:spcBef>
              <a:spcAft>
                <a:spcPts val="0"/>
              </a:spcAft>
              <a:buClrTx/>
              <a:buSzTx/>
              <a:buFont typeface="Wingdings" panose="05000000000000000000" charset="0"/>
              <a:buChar char=""/>
              <a:defRPr/>
            </a:pP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实验设置简述：一个</a:t>
            </a:r>
            <a:r>
              <a:rPr kumimoji="0" lang="en-US" altLang="zh-CN"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mn-cs"/>
              </a:rPr>
              <a:t>2x2</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mn-cs"/>
              </a:rPr>
              <a:t>的设计方案</a:t>
            </a:r>
            <a:endPar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endParaRPr>
          </a:p>
          <a:p>
            <a:pPr marL="800100" marR="0" lvl="1" indent="-342900" algn="l" defTabSz="914400" rtl="0" fontAlgn="auto">
              <a:lnSpc>
                <a:spcPct val="150000"/>
              </a:lnSpc>
              <a:spcBef>
                <a:spcPts val="0"/>
              </a:spcBef>
              <a:spcAft>
                <a:spcPts val="0"/>
              </a:spcAft>
              <a:buClrTx/>
              <a:buSzTx/>
              <a:buFont typeface="Wingdings" panose="05000000000000000000" charset="0"/>
              <a:buChar char=""/>
              <a:defRPr/>
            </a:pP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本文主要</a:t>
            </a:r>
            <a:r>
              <a:rPr kumimoji="0" lang="zh-CN" altLang="en-US" sz="2000" i="0" u="none"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mn-cs"/>
              </a:rPr>
              <a:t>贡献</a:t>
            </a:r>
            <a:r>
              <a:rPr kumimoji="0" lang="zh-CN" altLang="en-US" sz="2000" i="0" u="none" strike="noStrike" kern="120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cs typeface="+mn-cs"/>
              </a:rPr>
              <a:t>：情绪、代理与临场感的关系</a:t>
            </a:r>
            <a:endParaRPr kumimoji="0" lang="en-US" altLang="zh-CN"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cs typeface="+mn-cs"/>
              </a:rPr>
              <a:t>Part2: Related Works</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Part3: Methodology</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Part4: Results</a:t>
            </a:r>
            <a:endParaRPr kumimoji="0" lang="en-US" altLang="zh-CN" sz="2000"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Part5: Discussion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分析方法</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30</a:t>
            </a:fld>
            <a:endParaRPr lang="zh-CN" altLang="en-US"/>
          </a:p>
        </p:txBody>
      </p:sp>
      <p:sp>
        <p:nvSpPr>
          <p:cNvPr id="7" name="文本框 6">
            <a:extLst>
              <a:ext uri="{FF2B5EF4-FFF2-40B4-BE49-F238E27FC236}">
                <a16:creationId xmlns:a16="http://schemas.microsoft.com/office/drawing/2014/main" id="{66F5AA14-7070-6B4D-B823-986CA99F0892}"/>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dirty="0">
                <a:latin typeface="微软雅黑" charset="0"/>
                <a:ea typeface="微软雅黑" charset="0"/>
                <a:cs typeface="微软雅黑" charset="0"/>
              </a:rPr>
              <a:t>t</a:t>
            </a:r>
            <a:r>
              <a:rPr lang="zh-CN" altLang="en-US" sz="2400" dirty="0">
                <a:latin typeface="微软雅黑" charset="0"/>
                <a:ea typeface="微软雅黑" charset="0"/>
                <a:cs typeface="微软雅黑" charset="0"/>
              </a:rPr>
              <a:t>检验（</a:t>
            </a:r>
            <a:r>
              <a:rPr lang="en-US" altLang="zh-CN" sz="2400" dirty="0">
                <a:latin typeface="微软雅黑" charset="0"/>
                <a:ea typeface="微软雅黑" charset="0"/>
                <a:cs typeface="微软雅黑" charset="0"/>
              </a:rPr>
              <a:t>t-test</a:t>
            </a:r>
            <a:r>
              <a:rPr lang="zh-CN" altLang="en-US" sz="2400" dirty="0">
                <a:latin typeface="微软雅黑" charset="0"/>
                <a:ea typeface="微软雅黑" charset="0"/>
                <a:cs typeface="微软雅黑" charset="0"/>
              </a:rPr>
              <a:t>）：</a:t>
            </a:r>
            <a:endParaRPr lang="zh-CN" altLang="en-US" sz="2400" dirty="0">
              <a:solidFill>
                <a:schemeClr val="tx1"/>
              </a:solidFill>
              <a:latin typeface="微软雅黑" charset="0"/>
              <a:ea typeface="微软雅黑" charset="0"/>
              <a:cs typeface="微软雅黑" charset="0"/>
            </a:endParaRPr>
          </a:p>
        </p:txBody>
      </p:sp>
      <p:sp>
        <p:nvSpPr>
          <p:cNvPr id="9" name="文本框 8">
            <a:extLst>
              <a:ext uri="{FF2B5EF4-FFF2-40B4-BE49-F238E27FC236}">
                <a16:creationId xmlns:a16="http://schemas.microsoft.com/office/drawing/2014/main" id="{9EBBA2F3-00E4-6C45-81C4-F58F31727572}"/>
              </a:ext>
            </a:extLst>
          </p:cNvPr>
          <p:cNvSpPr txBox="1"/>
          <p:nvPr/>
        </p:nvSpPr>
        <p:spPr>
          <a:xfrm>
            <a:off x="1444338" y="1899920"/>
            <a:ext cx="9929262" cy="2954655"/>
          </a:xfrm>
          <a:prstGeom prst="rect">
            <a:avLst/>
          </a:prstGeom>
          <a:noFill/>
        </p:spPr>
        <p:txBody>
          <a:bodyPr wrap="square" rtlCol="0">
            <a:spAutoFit/>
          </a:bodyPr>
          <a:lstStyle/>
          <a:p>
            <a:pPr marL="342900" indent="-342900">
              <a:buFont typeface="Wingdings" pitchFamily="2" charset="2"/>
              <a:buChar char="l"/>
            </a:pPr>
            <a:r>
              <a:rPr lang="zh-CN" altLang="en-US" sz="2400" b="1"/>
              <a:t>用途</a:t>
            </a:r>
            <a:r>
              <a:rPr lang="zh-CN" altLang="en-US" sz="2000" b="1"/>
              <a:t>：</a:t>
            </a:r>
            <a:endParaRPr lang="en-US" altLang="zh-CN" sz="2000" b="1"/>
          </a:p>
          <a:p>
            <a:r>
              <a:rPr lang="zh-CN" altLang="en-US" b="1">
                <a:solidFill>
                  <a:srgbClr val="FF0000"/>
                </a:solidFill>
              </a:rPr>
              <a:t>单样本均值检验（</a:t>
            </a:r>
            <a:r>
              <a:rPr lang="en" altLang="zh-CN" b="1">
                <a:solidFill>
                  <a:srgbClr val="FF0000"/>
                </a:solidFill>
              </a:rPr>
              <a:t>One-sample </a:t>
            </a:r>
            <a:r>
              <a:rPr lang="en" altLang="zh-CN" b="1" i="1">
                <a:solidFill>
                  <a:srgbClr val="FF0000"/>
                </a:solidFill>
              </a:rPr>
              <a:t>t</a:t>
            </a:r>
            <a:r>
              <a:rPr lang="en" altLang="zh-CN" b="1">
                <a:solidFill>
                  <a:srgbClr val="FF0000"/>
                </a:solidFill>
              </a:rPr>
              <a:t>-test</a:t>
            </a:r>
            <a:r>
              <a:rPr lang="zh-CN" altLang="en" b="1">
                <a:solidFill>
                  <a:srgbClr val="FF0000"/>
                </a:solidFill>
              </a:rPr>
              <a:t>）</a:t>
            </a:r>
            <a:endParaRPr lang="en-US" altLang="zh-CN" b="1">
              <a:solidFill>
                <a:srgbClr val="FF0000"/>
              </a:solidFill>
            </a:endParaRPr>
          </a:p>
          <a:p>
            <a:r>
              <a:rPr lang="zh-CN" altLang="en-US"/>
              <a:t>        用于检验</a:t>
            </a:r>
            <a:r>
              <a:rPr lang="zh-CN" altLang="en-US" b="1"/>
              <a:t>总体方差未知、正态数据或近似正态的单样本的均值是否与已知的总体均值相等</a:t>
            </a:r>
            <a:endParaRPr lang="zh-CN" altLang="en-US"/>
          </a:p>
          <a:p>
            <a:r>
              <a:rPr lang="zh-CN" altLang="en-US" b="1">
                <a:solidFill>
                  <a:srgbClr val="FF0000"/>
                </a:solidFill>
                <a:highlight>
                  <a:srgbClr val="FFFF00"/>
                </a:highlight>
              </a:rPr>
              <a:t>两独立样本均值检验（</a:t>
            </a:r>
            <a:r>
              <a:rPr lang="en" altLang="zh-CN" b="1">
                <a:solidFill>
                  <a:srgbClr val="FF0000"/>
                </a:solidFill>
                <a:highlight>
                  <a:srgbClr val="FFFF00"/>
                </a:highlight>
              </a:rPr>
              <a:t>Independent two-sample </a:t>
            </a:r>
            <a:r>
              <a:rPr lang="en" altLang="zh-CN" b="1" i="1">
                <a:solidFill>
                  <a:srgbClr val="FF0000"/>
                </a:solidFill>
                <a:highlight>
                  <a:srgbClr val="FFFF00"/>
                </a:highlight>
              </a:rPr>
              <a:t>t</a:t>
            </a:r>
            <a:r>
              <a:rPr lang="en" altLang="zh-CN" b="1">
                <a:solidFill>
                  <a:srgbClr val="FF0000"/>
                </a:solidFill>
                <a:highlight>
                  <a:srgbClr val="FFFF00"/>
                </a:highlight>
              </a:rPr>
              <a:t>-test</a:t>
            </a:r>
            <a:r>
              <a:rPr lang="zh-CN" altLang="en" b="1">
                <a:solidFill>
                  <a:srgbClr val="FF0000"/>
                </a:solidFill>
                <a:highlight>
                  <a:srgbClr val="FFFF00"/>
                </a:highlight>
              </a:rPr>
              <a:t>）</a:t>
            </a:r>
            <a:endParaRPr lang="en-US" altLang="zh-CN" b="1">
              <a:solidFill>
                <a:srgbClr val="FF0000"/>
              </a:solidFill>
              <a:highlight>
                <a:srgbClr val="FFFF00"/>
              </a:highlight>
            </a:endParaRPr>
          </a:p>
          <a:p>
            <a:r>
              <a:rPr lang="zh-CN" altLang="en-US"/>
              <a:t>        用于检验</a:t>
            </a:r>
            <a:r>
              <a:rPr lang="zh-CN" altLang="en-US" b="1"/>
              <a:t>两对独立的正态数据或近似正态的样本的均值是否相等</a:t>
            </a:r>
            <a:r>
              <a:rPr lang="zh-CN" altLang="en-US"/>
              <a:t>，这里可根据总体方差是否相等分类讨论</a:t>
            </a:r>
          </a:p>
          <a:p>
            <a:r>
              <a:rPr lang="zh-CN" altLang="en-US" b="1">
                <a:solidFill>
                  <a:srgbClr val="FF0000"/>
                </a:solidFill>
                <a:highlight>
                  <a:srgbClr val="FFFF00"/>
                </a:highlight>
              </a:rPr>
              <a:t>配对样本均值检验（</a:t>
            </a:r>
            <a:r>
              <a:rPr lang="en" altLang="zh-CN" b="1">
                <a:solidFill>
                  <a:srgbClr val="FF0000"/>
                </a:solidFill>
                <a:highlight>
                  <a:srgbClr val="FFFF00"/>
                </a:highlight>
              </a:rPr>
              <a:t>Dependent </a:t>
            </a:r>
            <a:r>
              <a:rPr lang="en" altLang="zh-CN" b="1" i="1">
                <a:solidFill>
                  <a:srgbClr val="FF0000"/>
                </a:solidFill>
                <a:highlight>
                  <a:srgbClr val="FFFF00"/>
                </a:highlight>
              </a:rPr>
              <a:t>t</a:t>
            </a:r>
            <a:r>
              <a:rPr lang="en" altLang="zh-CN" b="1">
                <a:solidFill>
                  <a:srgbClr val="FF0000"/>
                </a:solidFill>
                <a:highlight>
                  <a:srgbClr val="FFFF00"/>
                </a:highlight>
              </a:rPr>
              <a:t>-test for paired samples</a:t>
            </a:r>
            <a:r>
              <a:rPr lang="zh-CN" altLang="en" b="1">
                <a:solidFill>
                  <a:srgbClr val="FF0000"/>
                </a:solidFill>
                <a:highlight>
                  <a:srgbClr val="FFFF00"/>
                </a:highlight>
              </a:rPr>
              <a:t>）</a:t>
            </a:r>
            <a:endParaRPr lang="en-US" altLang="zh-CN" b="1">
              <a:solidFill>
                <a:srgbClr val="FF0000"/>
              </a:solidFill>
              <a:highlight>
                <a:srgbClr val="FFFF00"/>
              </a:highlight>
            </a:endParaRPr>
          </a:p>
          <a:p>
            <a:r>
              <a:rPr lang="zh-CN" altLang="en-US"/>
              <a:t>        用于检验</a:t>
            </a:r>
            <a:r>
              <a:rPr lang="zh-CN" altLang="en-US" b="1"/>
              <a:t>一对配对样本的均值的差是否等于某一个值</a:t>
            </a:r>
            <a:endParaRPr lang="zh-CN" altLang="en-US"/>
          </a:p>
          <a:p>
            <a:r>
              <a:rPr lang="zh-CN" altLang="en-US" b="1">
                <a:solidFill>
                  <a:srgbClr val="FF0000"/>
                </a:solidFill>
              </a:rPr>
              <a:t>回归系数的显著性检验（</a:t>
            </a:r>
            <a:r>
              <a:rPr lang="en" altLang="zh-CN" b="1">
                <a:solidFill>
                  <a:srgbClr val="FF0000"/>
                </a:solidFill>
              </a:rPr>
              <a:t>t-test for regression coefficient significance</a:t>
            </a:r>
            <a:r>
              <a:rPr lang="zh-CN" altLang="en" b="1">
                <a:solidFill>
                  <a:srgbClr val="FF0000"/>
                </a:solidFill>
              </a:rPr>
              <a:t>）</a:t>
            </a:r>
            <a:endParaRPr lang="en-US" altLang="zh-CN" b="1">
              <a:solidFill>
                <a:srgbClr val="FF0000"/>
              </a:solidFill>
            </a:endParaRPr>
          </a:p>
          <a:p>
            <a:r>
              <a:rPr lang="zh-CN" altLang="en-US"/>
              <a:t>        用于检验</a:t>
            </a:r>
            <a:r>
              <a:rPr lang="zh-CN" altLang="en-US" b="1"/>
              <a:t>回归模型的解释变量对被解释变量是否有显著影响</a:t>
            </a:r>
            <a:endParaRPr lang="zh-CN" altLang="en-US"/>
          </a:p>
        </p:txBody>
      </p:sp>
      <p:sp>
        <p:nvSpPr>
          <p:cNvPr id="13" name="文本框 12">
            <a:extLst>
              <a:ext uri="{FF2B5EF4-FFF2-40B4-BE49-F238E27FC236}">
                <a16:creationId xmlns:a16="http://schemas.microsoft.com/office/drawing/2014/main" id="{CAEF11BA-D3C7-814D-93ED-1E2FA10FB758}"/>
              </a:ext>
            </a:extLst>
          </p:cNvPr>
          <p:cNvSpPr txBox="1"/>
          <p:nvPr/>
        </p:nvSpPr>
        <p:spPr>
          <a:xfrm>
            <a:off x="3245981" y="5376545"/>
            <a:ext cx="5912763"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t</a:t>
            </a:r>
            <a:r>
              <a:rPr lang="zh-CN" altLang="en-US" sz="2400" b="1" dirty="0">
                <a:solidFill>
                  <a:srgbClr val="FF0000"/>
                </a:solidFill>
                <a:latin typeface="微软雅黑" charset="0"/>
                <a:ea typeface="微软雅黑" charset="0"/>
              </a:rPr>
              <a:t>检验：用于验证环境及操作设置的合理性</a:t>
            </a:r>
            <a:endParaRPr lang="en-US" altLang="zh-CN" sz="2400" b="1" dirty="0">
              <a:solidFill>
                <a:srgbClr val="FF0000"/>
              </a:solidFill>
              <a:latin typeface="微软雅黑" charset="0"/>
              <a:ea typeface="微软雅黑" charset="0"/>
            </a:endParaRPr>
          </a:p>
        </p:txBody>
      </p:sp>
      <p:sp>
        <p:nvSpPr>
          <p:cNvPr id="14" name="文本框 13">
            <a:extLst>
              <a:ext uri="{FF2B5EF4-FFF2-40B4-BE49-F238E27FC236}">
                <a16:creationId xmlns:a16="http://schemas.microsoft.com/office/drawing/2014/main" id="{67234452-8B20-BC40-BC08-3BC3D3DC4E5E}"/>
              </a:ext>
            </a:extLst>
          </p:cNvPr>
          <p:cNvSpPr txBox="1"/>
          <p:nvPr/>
        </p:nvSpPr>
        <p:spPr>
          <a:xfrm>
            <a:off x="6465724" y="754454"/>
            <a:ext cx="4907876" cy="369332"/>
          </a:xfrm>
          <a:prstGeom prst="rect">
            <a:avLst/>
          </a:prstGeom>
          <a:noFill/>
        </p:spPr>
        <p:txBody>
          <a:bodyPr wrap="square">
            <a:spAutoFit/>
          </a:bodyPr>
          <a:lstStyle/>
          <a:p>
            <a:r>
              <a:rPr lang="zh-CN" altLang="en-US">
                <a:solidFill>
                  <a:schemeClr val="bg1">
                    <a:lumMod val="65000"/>
                  </a:schemeClr>
                </a:solidFill>
              </a:rPr>
              <a:t>来源：</a:t>
            </a:r>
            <a:r>
              <a:rPr lang="en" altLang="zh-CN">
                <a:solidFill>
                  <a:schemeClr val="bg1">
                    <a:lumMod val="65000"/>
                  </a:schemeClr>
                </a:solidFill>
              </a:rPr>
              <a:t>https://zhuanlan.zhihu.com/p/138711532</a:t>
            </a:r>
            <a:endParaRPr lang="zh-CN" altLang="en-US">
              <a:solidFill>
                <a:schemeClr val="bg1">
                  <a:lumMod val="65000"/>
                </a:schemeClr>
              </a:solidFill>
            </a:endParaRPr>
          </a:p>
        </p:txBody>
      </p:sp>
    </p:spTree>
    <p:extLst>
      <p:ext uri="{BB962C8B-B14F-4D97-AF65-F5344CB8AC3E}">
        <p14:creationId xmlns:p14="http://schemas.microsoft.com/office/powerpoint/2010/main" val="1501722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31</a:t>
            </a:fld>
            <a:endParaRPr lang="zh-CN" altLang="en-US"/>
          </a:p>
        </p:txBody>
      </p:sp>
      <p:sp>
        <p:nvSpPr>
          <p:cNvPr id="17" name="文本框 16">
            <a:extLst>
              <a:ext uri="{FF2B5EF4-FFF2-40B4-BE49-F238E27FC236}">
                <a16:creationId xmlns:a16="http://schemas.microsoft.com/office/drawing/2014/main" id="{6140751C-0600-CC43-945E-231788664B9A}"/>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21" name="矩形 20">
            <a:extLst>
              <a:ext uri="{FF2B5EF4-FFF2-40B4-BE49-F238E27FC236}">
                <a16:creationId xmlns:a16="http://schemas.microsoft.com/office/drawing/2014/main" id="{27DB42D7-F754-D64F-BC8F-2F1E4F839978}"/>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22" name="矩形 21">
            <a:extLst>
              <a:ext uri="{FF2B5EF4-FFF2-40B4-BE49-F238E27FC236}">
                <a16:creationId xmlns:a16="http://schemas.microsoft.com/office/drawing/2014/main" id="{204C0FCC-498C-D743-ACA6-54DECE5FA028}"/>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25" name="矩形 24">
            <a:extLst>
              <a:ext uri="{FF2B5EF4-FFF2-40B4-BE49-F238E27FC236}">
                <a16:creationId xmlns:a16="http://schemas.microsoft.com/office/drawing/2014/main" id="{092A2844-89C1-F648-98C4-F4D8A2240BB5}"/>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27" name="圆角矩形 26">
            <a:extLst>
              <a:ext uri="{FF2B5EF4-FFF2-40B4-BE49-F238E27FC236}">
                <a16:creationId xmlns:a16="http://schemas.microsoft.com/office/drawing/2014/main" id="{9BA27B91-AB55-F84D-99BD-77666B22C20D}"/>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28" name="矩形 27">
            <a:extLst>
              <a:ext uri="{FF2B5EF4-FFF2-40B4-BE49-F238E27FC236}">
                <a16:creationId xmlns:a16="http://schemas.microsoft.com/office/drawing/2014/main" id="{F6D3A56C-6F9F-794F-8B04-FB24EF314765}"/>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29" name="矩形 28">
            <a:extLst>
              <a:ext uri="{FF2B5EF4-FFF2-40B4-BE49-F238E27FC236}">
                <a16:creationId xmlns:a16="http://schemas.microsoft.com/office/drawing/2014/main" id="{0E54FF4D-6F19-6C4B-A03A-60D23E94B92D}"/>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30" name="矩形 29">
            <a:extLst>
              <a:ext uri="{FF2B5EF4-FFF2-40B4-BE49-F238E27FC236}">
                <a16:creationId xmlns:a16="http://schemas.microsoft.com/office/drawing/2014/main" id="{BF3C8A08-F405-E841-B175-DA22EB24B2F1}"/>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31" name="圆角矩形 30">
            <a:extLst>
              <a:ext uri="{FF2B5EF4-FFF2-40B4-BE49-F238E27FC236}">
                <a16:creationId xmlns:a16="http://schemas.microsoft.com/office/drawing/2014/main" id="{73FC3D04-04DA-F746-948C-C49453DF1233}"/>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32" name="直线箭头连接符 31">
            <a:extLst>
              <a:ext uri="{FF2B5EF4-FFF2-40B4-BE49-F238E27FC236}">
                <a16:creationId xmlns:a16="http://schemas.microsoft.com/office/drawing/2014/main" id="{B7CA06A0-436D-BA43-8AEB-F9AFD45735EA}"/>
              </a:ext>
            </a:extLst>
          </p:cNvPr>
          <p:cNvCxnSpPr>
            <a:stCxn id="27" idx="3"/>
            <a:endCxn id="28"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77D81C5E-F1F8-A04C-8B11-3FD08075F8A8}"/>
              </a:ext>
            </a:extLst>
          </p:cNvPr>
          <p:cNvCxnSpPr>
            <a:stCxn id="28" idx="3"/>
            <a:endCxn id="29"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BF4611D-E228-8D43-91F4-2F25842DD6BB}"/>
              </a:ext>
            </a:extLst>
          </p:cNvPr>
          <p:cNvCxnSpPr>
            <a:stCxn id="29" idx="2"/>
            <a:endCxn id="21"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84975722-6CBF-1046-92DD-BC5D01F4194D}"/>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431259DA-A0DA-1440-B3E3-E937B5338636}"/>
              </a:ext>
            </a:extLst>
          </p:cNvPr>
          <p:cNvCxnSpPr>
            <a:stCxn id="21" idx="1"/>
            <a:endCxn id="22"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114FD55-E2A6-EF44-94CB-68B7640BD644}"/>
              </a:ext>
            </a:extLst>
          </p:cNvPr>
          <p:cNvCxnSpPr>
            <a:stCxn id="25" idx="3"/>
            <a:endCxn id="30"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01671EB6-3D20-6A48-98DA-795459701A27}"/>
              </a:ext>
            </a:extLst>
          </p:cNvPr>
          <p:cNvCxnSpPr>
            <a:cxnSpLocks/>
            <a:stCxn id="30" idx="2"/>
            <a:endCxn id="39"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70C48A6-DF4D-0F45-94AB-453CD94166B2}"/>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40" name="直线箭头连接符 39">
            <a:extLst>
              <a:ext uri="{FF2B5EF4-FFF2-40B4-BE49-F238E27FC236}">
                <a16:creationId xmlns:a16="http://schemas.microsoft.com/office/drawing/2014/main" id="{E051E323-777A-0F4A-9AE4-FD161991EB93}"/>
              </a:ext>
            </a:extLst>
          </p:cNvPr>
          <p:cNvCxnSpPr>
            <a:cxnSpLocks/>
            <a:stCxn id="39" idx="1"/>
            <a:endCxn id="31"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五角星 40">
            <a:extLst>
              <a:ext uri="{FF2B5EF4-FFF2-40B4-BE49-F238E27FC236}">
                <a16:creationId xmlns:a16="http://schemas.microsoft.com/office/drawing/2014/main" id="{C0FD0E12-6E37-954B-87CF-C1BFB2DC5262}"/>
              </a:ext>
            </a:extLst>
          </p:cNvPr>
          <p:cNvSpPr/>
          <p:nvPr/>
        </p:nvSpPr>
        <p:spPr>
          <a:xfrm>
            <a:off x="2594264" y="3934428"/>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18333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32</a:t>
            </a:fld>
            <a:endParaRPr lang="zh-CN" altLang="en-US"/>
          </a:p>
        </p:txBody>
      </p:sp>
      <p:sp>
        <p:nvSpPr>
          <p:cNvPr id="17" name="文本框 16">
            <a:extLst>
              <a:ext uri="{FF2B5EF4-FFF2-40B4-BE49-F238E27FC236}">
                <a16:creationId xmlns:a16="http://schemas.microsoft.com/office/drawing/2014/main" id="{6140751C-0600-CC43-945E-231788664B9A}"/>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作者的实验分析：</a:t>
            </a:r>
            <a:endParaRPr lang="zh-CN" altLang="en-US" sz="2400" dirty="0">
              <a:solidFill>
                <a:schemeClr val="tx1"/>
              </a:solidFill>
              <a:latin typeface="微软雅黑" charset="0"/>
              <a:ea typeface="微软雅黑" charset="0"/>
              <a:cs typeface="微软雅黑" charset="0"/>
            </a:endParaRPr>
          </a:p>
        </p:txBody>
      </p:sp>
      <p:pic>
        <p:nvPicPr>
          <p:cNvPr id="6" name="图片 5">
            <a:hlinkClick r:id="rId3"/>
            <a:extLst>
              <a:ext uri="{FF2B5EF4-FFF2-40B4-BE49-F238E27FC236}">
                <a16:creationId xmlns:a16="http://schemas.microsoft.com/office/drawing/2014/main" id="{B874BD8D-E026-1D4E-9F1F-078E2D1246FF}"/>
              </a:ext>
            </a:extLst>
          </p:cNvPr>
          <p:cNvPicPr>
            <a:picLocks noChangeAspect="1"/>
          </p:cNvPicPr>
          <p:nvPr/>
        </p:nvPicPr>
        <p:blipFill>
          <a:blip r:embed="rId4"/>
          <a:stretch>
            <a:fillRect/>
          </a:stretch>
        </p:blipFill>
        <p:spPr>
          <a:xfrm>
            <a:off x="2359924" y="1905066"/>
            <a:ext cx="7472152" cy="4477012"/>
          </a:xfrm>
          <a:prstGeom prst="rect">
            <a:avLst/>
          </a:prstGeom>
        </p:spPr>
      </p:pic>
    </p:spTree>
    <p:extLst>
      <p:ext uri="{BB962C8B-B14F-4D97-AF65-F5344CB8AC3E}">
        <p14:creationId xmlns:p14="http://schemas.microsoft.com/office/powerpoint/2010/main" val="3371704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33</a:t>
            </a:fld>
            <a:endParaRPr lang="zh-CN" altLang="en-US"/>
          </a:p>
        </p:txBody>
      </p:sp>
      <p:pic>
        <p:nvPicPr>
          <p:cNvPr id="6" name="图片 5">
            <a:extLst>
              <a:ext uri="{FF2B5EF4-FFF2-40B4-BE49-F238E27FC236}">
                <a16:creationId xmlns:a16="http://schemas.microsoft.com/office/drawing/2014/main" id="{1E91CA99-CE96-C247-9490-2F2CFB27A243}"/>
              </a:ext>
            </a:extLst>
          </p:cNvPr>
          <p:cNvPicPr>
            <a:picLocks noChangeAspect="1"/>
          </p:cNvPicPr>
          <p:nvPr/>
        </p:nvPicPr>
        <p:blipFill>
          <a:blip r:embed="rId3"/>
          <a:stretch>
            <a:fillRect/>
          </a:stretch>
        </p:blipFill>
        <p:spPr>
          <a:xfrm>
            <a:off x="3065607" y="1209040"/>
            <a:ext cx="6060786" cy="4735343"/>
          </a:xfrm>
          <a:prstGeom prst="rect">
            <a:avLst/>
          </a:prstGeom>
        </p:spPr>
      </p:pic>
      <p:sp>
        <p:nvSpPr>
          <p:cNvPr id="21" name="文本框 20">
            <a:extLst>
              <a:ext uri="{FF2B5EF4-FFF2-40B4-BE49-F238E27FC236}">
                <a16:creationId xmlns:a16="http://schemas.microsoft.com/office/drawing/2014/main" id="{669AC2BC-A4BA-0945-AD32-41720C13E584}"/>
              </a:ext>
            </a:extLst>
          </p:cNvPr>
          <p:cNvSpPr txBox="1"/>
          <p:nvPr/>
        </p:nvSpPr>
        <p:spPr>
          <a:xfrm>
            <a:off x="2453027" y="6013334"/>
            <a:ext cx="7285945"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Agency</a:t>
            </a:r>
            <a:r>
              <a:rPr lang="zh-CN" altLang="en-US" sz="2400" b="1" dirty="0">
                <a:solidFill>
                  <a:srgbClr val="FF0000"/>
                </a:solidFill>
                <a:latin typeface="微软雅黑" charset="0"/>
                <a:ea typeface="微软雅黑" charset="0"/>
              </a:rPr>
              <a:t>和</a:t>
            </a:r>
            <a:r>
              <a:rPr lang="en-US" altLang="zh-CN" sz="2400" b="1" dirty="0">
                <a:solidFill>
                  <a:srgbClr val="FF0000"/>
                </a:solidFill>
                <a:latin typeface="微软雅黑" charset="0"/>
                <a:ea typeface="微软雅黑" charset="0"/>
              </a:rPr>
              <a:t>Presence</a:t>
            </a:r>
            <a:r>
              <a:rPr lang="zh-CN" altLang="en-US" sz="2400" b="1" dirty="0">
                <a:solidFill>
                  <a:srgbClr val="FF0000"/>
                </a:solidFill>
                <a:latin typeface="微软雅黑" charset="0"/>
                <a:ea typeface="微软雅黑" charset="0"/>
              </a:rPr>
              <a:t>，</a:t>
            </a:r>
            <a:r>
              <a:rPr lang="en-US" altLang="zh-CN" sz="2400" b="1" dirty="0">
                <a:solidFill>
                  <a:srgbClr val="FF0000"/>
                </a:solidFill>
                <a:latin typeface="微软雅黑" charset="0"/>
                <a:ea typeface="微软雅黑" charset="0"/>
              </a:rPr>
              <a:t>Intensity</a:t>
            </a:r>
            <a:r>
              <a:rPr lang="zh-CN" altLang="en-US" sz="2400" b="1" dirty="0">
                <a:solidFill>
                  <a:srgbClr val="FF0000"/>
                </a:solidFill>
                <a:latin typeface="微软雅黑" charset="0"/>
                <a:ea typeface="微软雅黑" charset="0"/>
              </a:rPr>
              <a:t>和</a:t>
            </a:r>
            <a:r>
              <a:rPr lang="en-US" altLang="zh-CN" sz="2400" b="1" dirty="0">
                <a:solidFill>
                  <a:srgbClr val="FF0000"/>
                </a:solidFill>
                <a:latin typeface="微软雅黑" charset="0"/>
                <a:ea typeface="微软雅黑" charset="0"/>
              </a:rPr>
              <a:t>Presence</a:t>
            </a:r>
            <a:r>
              <a:rPr lang="zh-CN" altLang="en-US" sz="2400" b="1" dirty="0">
                <a:solidFill>
                  <a:srgbClr val="FF0000"/>
                </a:solidFill>
                <a:latin typeface="微软雅黑" charset="0"/>
                <a:ea typeface="微软雅黑" charset="0"/>
              </a:rPr>
              <a:t>正相关</a:t>
            </a:r>
            <a:endParaRPr lang="en-US" altLang="zh-CN" sz="2400" b="1" dirty="0">
              <a:solidFill>
                <a:srgbClr val="FF0000"/>
              </a:solidFill>
              <a:latin typeface="微软雅黑" charset="0"/>
              <a:ea typeface="微软雅黑" charset="0"/>
            </a:endParaRPr>
          </a:p>
        </p:txBody>
      </p:sp>
    </p:spTree>
    <p:extLst>
      <p:ext uri="{BB962C8B-B14F-4D97-AF65-F5344CB8AC3E}">
        <p14:creationId xmlns:p14="http://schemas.microsoft.com/office/powerpoint/2010/main" val="362812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34</a:t>
            </a:fld>
            <a:endParaRPr lang="zh-CN" altLang="en-US"/>
          </a:p>
        </p:txBody>
      </p:sp>
      <p:pic>
        <p:nvPicPr>
          <p:cNvPr id="6" name="图片 5">
            <a:extLst>
              <a:ext uri="{FF2B5EF4-FFF2-40B4-BE49-F238E27FC236}">
                <a16:creationId xmlns:a16="http://schemas.microsoft.com/office/drawing/2014/main" id="{EBC78E29-3929-BF44-9C4D-1C33726EE480}"/>
              </a:ext>
            </a:extLst>
          </p:cNvPr>
          <p:cNvPicPr>
            <a:picLocks noChangeAspect="1"/>
          </p:cNvPicPr>
          <p:nvPr/>
        </p:nvPicPr>
        <p:blipFill>
          <a:blip r:embed="rId3"/>
          <a:stretch>
            <a:fillRect/>
          </a:stretch>
        </p:blipFill>
        <p:spPr>
          <a:xfrm>
            <a:off x="1400665" y="2145580"/>
            <a:ext cx="9553864" cy="3541707"/>
          </a:xfrm>
          <a:prstGeom prst="rect">
            <a:avLst/>
          </a:prstGeom>
        </p:spPr>
      </p:pic>
      <p:sp>
        <p:nvSpPr>
          <p:cNvPr id="12" name="文本框 11">
            <a:extLst>
              <a:ext uri="{FF2B5EF4-FFF2-40B4-BE49-F238E27FC236}">
                <a16:creationId xmlns:a16="http://schemas.microsoft.com/office/drawing/2014/main" id="{BE992F1D-9D2D-E14D-8062-E5E8FBA43925}"/>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dirty="0">
                <a:latin typeface="微软雅黑" charset="0"/>
                <a:ea typeface="微软雅黑" charset="0"/>
                <a:cs typeface="微软雅黑" charset="0"/>
              </a:rPr>
              <a:t>4</a:t>
            </a:r>
            <a:r>
              <a:rPr lang="zh-CN" altLang="en-US" sz="2400" dirty="0">
                <a:latin typeface="微软雅黑" charset="0"/>
                <a:ea typeface="微软雅黑" charset="0"/>
                <a:cs typeface="微软雅黑" charset="0"/>
              </a:rPr>
              <a:t>种设计</a:t>
            </a:r>
            <a:r>
              <a:rPr lang="en" altLang="zh-CN" sz="2400" dirty="0">
                <a:latin typeface="微软雅黑" charset="0"/>
                <a:ea typeface="微软雅黑" charset="0"/>
                <a:cs typeface="微软雅黑" charset="0"/>
              </a:rPr>
              <a:t>VEs</a:t>
            </a:r>
            <a:r>
              <a:rPr lang="zh-CN" altLang="en-US" sz="2400" dirty="0">
                <a:latin typeface="微软雅黑" charset="0"/>
                <a:ea typeface="微软雅黑" charset="0"/>
                <a:cs typeface="微软雅黑" charset="0"/>
              </a:rPr>
              <a:t>对</a:t>
            </a:r>
            <a:r>
              <a:rPr lang="en-US" altLang="zh-CN" sz="2400" dirty="0">
                <a:latin typeface="微软雅黑" charset="0"/>
                <a:ea typeface="微软雅黑" charset="0"/>
                <a:cs typeface="微软雅黑" charset="0"/>
              </a:rPr>
              <a:t>3</a:t>
            </a:r>
            <a:r>
              <a:rPr lang="zh-CN" altLang="en-US" sz="2400" dirty="0">
                <a:latin typeface="微软雅黑" charset="0"/>
                <a:ea typeface="微软雅黑" charset="0"/>
                <a:cs typeface="微软雅黑" charset="0"/>
              </a:rPr>
              <a:t>种主观测量因素的影响</a:t>
            </a:r>
          </a:p>
        </p:txBody>
      </p:sp>
      <p:sp>
        <p:nvSpPr>
          <p:cNvPr id="7" name="文本框 6">
            <a:extLst>
              <a:ext uri="{FF2B5EF4-FFF2-40B4-BE49-F238E27FC236}">
                <a16:creationId xmlns:a16="http://schemas.microsoft.com/office/drawing/2014/main" id="{C3D8954C-02C0-8F43-8825-EF0D87BD11F7}"/>
              </a:ext>
            </a:extLst>
          </p:cNvPr>
          <p:cNvSpPr txBox="1"/>
          <p:nvPr/>
        </p:nvSpPr>
        <p:spPr>
          <a:xfrm>
            <a:off x="923492" y="5993252"/>
            <a:ext cx="10809143"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EmotionVE</a:t>
            </a:r>
            <a:r>
              <a:rPr lang="zh-CN" altLang="en-US" sz="2400" b="1" dirty="0">
                <a:solidFill>
                  <a:srgbClr val="FF0000"/>
                </a:solidFill>
                <a:latin typeface="微软雅黑" charset="0"/>
                <a:ea typeface="微软雅黑" charset="0"/>
              </a:rPr>
              <a:t>与</a:t>
            </a:r>
            <a:r>
              <a:rPr lang="en-US" altLang="zh-CN" sz="2400" b="1" dirty="0">
                <a:solidFill>
                  <a:srgbClr val="FF0000"/>
                </a:solidFill>
                <a:latin typeface="微软雅黑" charset="0"/>
                <a:ea typeface="微软雅黑" charset="0"/>
              </a:rPr>
              <a:t>AgencyVE</a:t>
            </a:r>
            <a:r>
              <a:rPr lang="zh-CN" altLang="en-US" sz="2400" b="1" dirty="0">
                <a:solidFill>
                  <a:srgbClr val="FF0000"/>
                </a:solidFill>
                <a:latin typeface="微软雅黑" charset="0"/>
                <a:ea typeface="微软雅黑" charset="0"/>
              </a:rPr>
              <a:t>对用户</a:t>
            </a:r>
            <a:r>
              <a:rPr lang="en-US" altLang="zh-CN" sz="2400" b="1" dirty="0">
                <a:solidFill>
                  <a:srgbClr val="FF0000"/>
                </a:solidFill>
                <a:latin typeface="微软雅黑" charset="0"/>
                <a:ea typeface="微软雅黑" charset="0"/>
              </a:rPr>
              <a:t>Presence</a:t>
            </a:r>
            <a:r>
              <a:rPr lang="zh-CN" altLang="en-US" sz="2400" b="1" dirty="0">
                <a:solidFill>
                  <a:srgbClr val="FF0000"/>
                </a:solidFill>
                <a:latin typeface="微软雅黑" charset="0"/>
                <a:ea typeface="微软雅黑" charset="0"/>
              </a:rPr>
              <a:t>、</a:t>
            </a:r>
            <a:r>
              <a:rPr lang="en-US" altLang="zh-CN" sz="2400" b="1" dirty="0">
                <a:solidFill>
                  <a:srgbClr val="FF0000"/>
                </a:solidFill>
                <a:latin typeface="微软雅黑" charset="0"/>
                <a:ea typeface="微软雅黑" charset="0"/>
              </a:rPr>
              <a:t>Intensity</a:t>
            </a:r>
            <a:r>
              <a:rPr lang="zh-CN" altLang="en-US" sz="2400" b="1" dirty="0">
                <a:solidFill>
                  <a:srgbClr val="FF0000"/>
                </a:solidFill>
                <a:latin typeface="微软雅黑" charset="0"/>
                <a:ea typeface="微软雅黑" charset="0"/>
              </a:rPr>
              <a:t>、</a:t>
            </a:r>
            <a:r>
              <a:rPr lang="en-US" altLang="zh-CN" sz="2400" b="1" dirty="0">
                <a:solidFill>
                  <a:srgbClr val="FF0000"/>
                </a:solidFill>
                <a:latin typeface="微软雅黑" charset="0"/>
                <a:ea typeface="微软雅黑" charset="0"/>
              </a:rPr>
              <a:t>Agency</a:t>
            </a:r>
            <a:r>
              <a:rPr lang="zh-CN" altLang="en-US" sz="2400" b="1" dirty="0">
                <a:solidFill>
                  <a:srgbClr val="FF0000"/>
                </a:solidFill>
                <a:latin typeface="微软雅黑" charset="0"/>
                <a:ea typeface="微软雅黑" charset="0"/>
              </a:rPr>
              <a:t>的影响状况</a:t>
            </a:r>
            <a:endParaRPr lang="en-US" altLang="zh-CN" sz="2400" b="1" dirty="0">
              <a:solidFill>
                <a:srgbClr val="FF0000"/>
              </a:solidFill>
              <a:latin typeface="微软雅黑" charset="0"/>
              <a:ea typeface="微软雅黑" charset="0"/>
            </a:endParaRPr>
          </a:p>
        </p:txBody>
      </p:sp>
    </p:spTree>
    <p:extLst>
      <p:ext uri="{BB962C8B-B14F-4D97-AF65-F5344CB8AC3E}">
        <p14:creationId xmlns:p14="http://schemas.microsoft.com/office/powerpoint/2010/main" val="2446424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35</a:t>
            </a:fld>
            <a:endParaRPr lang="zh-CN" altLang="en-US"/>
          </a:p>
        </p:txBody>
      </p:sp>
      <p:sp>
        <p:nvSpPr>
          <p:cNvPr id="21" name="文本框 20">
            <a:extLst>
              <a:ext uri="{FF2B5EF4-FFF2-40B4-BE49-F238E27FC236}">
                <a16:creationId xmlns:a16="http://schemas.microsoft.com/office/drawing/2014/main" id="{6E437739-E66F-7B48-896D-6422EB1E0F2C}"/>
              </a:ext>
            </a:extLst>
          </p:cNvPr>
          <p:cNvSpPr txBox="1"/>
          <p:nvPr/>
        </p:nvSpPr>
        <p:spPr>
          <a:xfrm>
            <a:off x="714374" y="1377934"/>
            <a:ext cx="10659225" cy="1569660"/>
          </a:xfrm>
          <a:prstGeom prst="rect">
            <a:avLst/>
          </a:prstGeom>
          <a:noFill/>
        </p:spPr>
        <p:txBody>
          <a:bodyPr wrap="square">
            <a:spAutoFit/>
          </a:bodyPr>
          <a:lstStyle/>
          <a:p>
            <a:pPr marL="342900" indent="-342900">
              <a:buFont typeface="Wingdings" pitchFamily="2" charset="2"/>
              <a:buChar char="Ø"/>
            </a:pPr>
            <a:r>
              <a:rPr lang="en" altLang="zh-CN" sz="2400" b="1" dirty="0">
                <a:solidFill>
                  <a:srgbClr val="000000"/>
                </a:solidFill>
                <a:latin typeface="Microsoft YaHei" panose="020B0503020204020204" pitchFamily="34" charset="-122"/>
                <a:ea typeface="Microsoft YaHei" panose="020B0503020204020204" pitchFamily="34" charset="-122"/>
              </a:rPr>
              <a:t>H1 </a:t>
            </a:r>
            <a:r>
              <a:rPr lang="en" altLang="zh-CN" sz="2400" dirty="0">
                <a:solidFill>
                  <a:srgbClr val="000000"/>
                </a:solidFill>
                <a:latin typeface="Microsoft YaHei" panose="020B0503020204020204" pitchFamily="34" charset="-122"/>
                <a:ea typeface="Microsoft YaHei" panose="020B0503020204020204" pitchFamily="34" charset="-122"/>
              </a:rPr>
              <a:t>The intensity of the </a:t>
            </a:r>
            <a:r>
              <a:rPr lang="en" altLang="zh-CN" sz="2400" dirty="0">
                <a:solidFill>
                  <a:srgbClr val="FF0000"/>
                </a:solidFill>
                <a:latin typeface="Microsoft YaHei" panose="020B0503020204020204" pitchFamily="34" charset="-122"/>
                <a:ea typeface="Microsoft YaHei" panose="020B0503020204020204" pitchFamily="34" charset="-122"/>
              </a:rPr>
              <a:t>dominant emotion in each VE </a:t>
            </a:r>
            <a:r>
              <a:rPr lang="en" altLang="zh-CN" sz="2400" dirty="0">
                <a:solidFill>
                  <a:srgbClr val="000000"/>
                </a:solidFill>
                <a:latin typeface="Microsoft YaHei" panose="020B0503020204020204" pitchFamily="34" charset="-122"/>
                <a:ea typeface="Microsoft YaHei" panose="020B0503020204020204" pitchFamily="34" charset="-122"/>
              </a:rPr>
              <a:t>(Intensity) will </a:t>
            </a:r>
            <a:r>
              <a:rPr lang="en" altLang="zh-CN" sz="2400" dirty="0">
                <a:solidFill>
                  <a:srgbClr val="FF0000"/>
                </a:solidFill>
                <a:latin typeface="Microsoft YaHei" panose="020B0503020204020204" pitchFamily="34" charset="-122"/>
                <a:ea typeface="Microsoft YaHei" panose="020B0503020204020204" pitchFamily="34" charset="-122"/>
              </a:rPr>
              <a:t>correlate positively </a:t>
            </a:r>
            <a:r>
              <a:rPr lang="en" altLang="zh-CN" sz="2400" dirty="0">
                <a:solidFill>
                  <a:srgbClr val="000000"/>
                </a:solidFill>
                <a:latin typeface="Microsoft YaHei" panose="020B0503020204020204" pitchFamily="34" charset="-122"/>
                <a:ea typeface="Microsoft YaHei" panose="020B0503020204020204" pitchFamily="34" charset="-122"/>
              </a:rPr>
              <a:t>with Presence.</a:t>
            </a:r>
          </a:p>
          <a:p>
            <a:pPr marL="342900" indent="-342900">
              <a:buFont typeface="Wingdings" pitchFamily="2" charset="2"/>
              <a:buChar char="Ø"/>
            </a:pPr>
            <a:r>
              <a:rPr lang="zh-CN" altLang="en" sz="2400" dirty="0">
                <a:solidFill>
                  <a:srgbClr val="000000"/>
                </a:solidFill>
                <a:latin typeface="Microsoft YaHei" panose="020B0503020204020204" pitchFamily="34" charset="-122"/>
                <a:ea typeface="Microsoft YaHei" panose="020B0503020204020204" pitchFamily="34" charset="-122"/>
              </a:rPr>
              <a:t>方法</a:t>
            </a:r>
            <a:r>
              <a:rPr lang="zh-CN" altLang="en-US" sz="2400" dirty="0">
                <a:solidFill>
                  <a:srgbClr val="000000"/>
                </a:solidFill>
                <a:latin typeface="Microsoft YaHei" panose="020B0503020204020204" pitchFamily="34" charset="-122"/>
                <a:ea typeface="Microsoft YaHei" panose="020B0503020204020204" pitchFamily="34" charset="-122"/>
              </a:rPr>
              <a:t>：</a:t>
            </a:r>
            <a:r>
              <a:rPr lang="en-US" altLang="zh-CN" sz="2400" dirty="0">
                <a:solidFill>
                  <a:srgbClr val="000000"/>
                </a:solidFill>
                <a:latin typeface="Microsoft YaHei" panose="020B0503020204020204" pitchFamily="34" charset="-122"/>
                <a:ea typeface="Microsoft YaHei" panose="020B0503020204020204" pitchFamily="34" charset="-122"/>
              </a:rPr>
              <a:t>One-tailed</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US" altLang="zh-CN" sz="2400" dirty="0">
                <a:solidFill>
                  <a:srgbClr val="000000"/>
                </a:solidFill>
                <a:latin typeface="Microsoft YaHei" panose="020B0503020204020204" pitchFamily="34" charset="-122"/>
                <a:ea typeface="Microsoft YaHei" panose="020B0503020204020204" pitchFamily="34" charset="-122"/>
              </a:rPr>
              <a:t>Pearson</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US" altLang="zh-CN" sz="2400" dirty="0">
                <a:solidFill>
                  <a:srgbClr val="000000"/>
                </a:solidFill>
                <a:latin typeface="Microsoft YaHei" panose="020B0503020204020204" pitchFamily="34" charset="-122"/>
                <a:ea typeface="Microsoft YaHei" panose="020B0503020204020204" pitchFamily="34" charset="-122"/>
              </a:rPr>
              <a:t>correlations.</a:t>
            </a:r>
          </a:p>
          <a:p>
            <a:pPr marL="342900" indent="-342900">
              <a:buFont typeface="Wingdings" pitchFamily="2" charset="2"/>
              <a:buChar char="Ø"/>
            </a:pPr>
            <a:r>
              <a:rPr lang="zh-CN" altLang="en" sz="2400" dirty="0">
                <a:solidFill>
                  <a:srgbClr val="000000"/>
                </a:solidFill>
                <a:latin typeface="Microsoft YaHei" panose="020B0503020204020204" pitchFamily="34" charset="-122"/>
                <a:ea typeface="Microsoft YaHei" panose="020B0503020204020204" pitchFamily="34" charset="-122"/>
              </a:rPr>
              <a:t>测试</a:t>
            </a:r>
            <a:r>
              <a:rPr lang="zh-CN" altLang="en-US" sz="2400" dirty="0">
                <a:solidFill>
                  <a:srgbClr val="000000"/>
                </a:solidFill>
                <a:latin typeface="Microsoft YaHei" panose="020B0503020204020204" pitchFamily="34" charset="-122"/>
                <a:ea typeface="Microsoft YaHei" panose="020B0503020204020204" pitchFamily="34" charset="-122"/>
              </a:rPr>
              <a:t>结果：</a:t>
            </a:r>
            <a:endParaRPr lang="en" altLang="zh-CN" sz="2400" dirty="0">
              <a:solidFill>
                <a:srgbClr val="000000"/>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1B2EE0D6-43AD-AA44-936A-B52D909E8236}"/>
              </a:ext>
            </a:extLst>
          </p:cNvPr>
          <p:cNvPicPr>
            <a:picLocks noChangeAspect="1"/>
          </p:cNvPicPr>
          <p:nvPr/>
        </p:nvPicPr>
        <p:blipFill>
          <a:blip r:embed="rId3"/>
          <a:stretch>
            <a:fillRect/>
          </a:stretch>
        </p:blipFill>
        <p:spPr>
          <a:xfrm>
            <a:off x="714374" y="3134917"/>
            <a:ext cx="6184988" cy="1863743"/>
          </a:xfrm>
          <a:prstGeom prst="rect">
            <a:avLst/>
          </a:prstGeom>
        </p:spPr>
      </p:pic>
      <p:sp>
        <p:nvSpPr>
          <p:cNvPr id="22" name="文本框 21">
            <a:extLst>
              <a:ext uri="{FF2B5EF4-FFF2-40B4-BE49-F238E27FC236}">
                <a16:creationId xmlns:a16="http://schemas.microsoft.com/office/drawing/2014/main" id="{B08407D6-47B3-4445-8902-03873AFBC08E}"/>
              </a:ext>
            </a:extLst>
          </p:cNvPr>
          <p:cNvSpPr txBox="1"/>
          <p:nvPr/>
        </p:nvSpPr>
        <p:spPr>
          <a:xfrm>
            <a:off x="1840448" y="5791686"/>
            <a:ext cx="8511104"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H1:</a:t>
            </a:r>
            <a:r>
              <a:rPr lang="zh-CN" altLang="en-US" sz="2400" b="1" dirty="0">
                <a:solidFill>
                  <a:srgbClr val="FF0000"/>
                </a:solidFill>
                <a:latin typeface="微软雅黑" charset="0"/>
                <a:ea typeface="微软雅黑" charset="0"/>
              </a:rPr>
              <a:t> 可被接受，即每个虚拟环境中的主导情绪与临场感正相关</a:t>
            </a:r>
            <a:endParaRPr lang="en-US" altLang="zh-CN" sz="2400" b="1" dirty="0">
              <a:solidFill>
                <a:srgbClr val="FF0000"/>
              </a:solidFill>
              <a:latin typeface="微软雅黑" charset="0"/>
              <a:ea typeface="微软雅黑" charset="0"/>
            </a:endParaRPr>
          </a:p>
        </p:txBody>
      </p:sp>
      <p:pic>
        <p:nvPicPr>
          <p:cNvPr id="2" name="图片 1">
            <a:extLst>
              <a:ext uri="{FF2B5EF4-FFF2-40B4-BE49-F238E27FC236}">
                <a16:creationId xmlns:a16="http://schemas.microsoft.com/office/drawing/2014/main" id="{0757D76A-1FC0-7B43-A16F-83D210D2881B}"/>
              </a:ext>
            </a:extLst>
          </p:cNvPr>
          <p:cNvPicPr>
            <a:picLocks noChangeAspect="1"/>
          </p:cNvPicPr>
          <p:nvPr/>
        </p:nvPicPr>
        <p:blipFill>
          <a:blip r:embed="rId4"/>
          <a:stretch>
            <a:fillRect/>
          </a:stretch>
        </p:blipFill>
        <p:spPr>
          <a:xfrm>
            <a:off x="7003271" y="2084822"/>
            <a:ext cx="3938356" cy="3486924"/>
          </a:xfrm>
          <a:prstGeom prst="rect">
            <a:avLst/>
          </a:prstGeom>
        </p:spPr>
      </p:pic>
    </p:spTree>
    <p:extLst>
      <p:ext uri="{BB962C8B-B14F-4D97-AF65-F5344CB8AC3E}">
        <p14:creationId xmlns:p14="http://schemas.microsoft.com/office/powerpoint/2010/main" val="1763433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36</a:t>
            </a:fld>
            <a:endParaRPr lang="zh-CN" altLang="en-US"/>
          </a:p>
        </p:txBody>
      </p:sp>
      <p:sp>
        <p:nvSpPr>
          <p:cNvPr id="21" name="文本框 20">
            <a:extLst>
              <a:ext uri="{FF2B5EF4-FFF2-40B4-BE49-F238E27FC236}">
                <a16:creationId xmlns:a16="http://schemas.microsoft.com/office/drawing/2014/main" id="{6E437739-E66F-7B48-896D-6422EB1E0F2C}"/>
              </a:ext>
            </a:extLst>
          </p:cNvPr>
          <p:cNvSpPr txBox="1"/>
          <p:nvPr/>
        </p:nvSpPr>
        <p:spPr>
          <a:xfrm>
            <a:off x="714374" y="1377934"/>
            <a:ext cx="10659225" cy="1569660"/>
          </a:xfrm>
          <a:prstGeom prst="rect">
            <a:avLst/>
          </a:prstGeom>
          <a:noFill/>
        </p:spPr>
        <p:txBody>
          <a:bodyPr wrap="square">
            <a:spAutoFit/>
          </a:bodyPr>
          <a:lstStyle/>
          <a:p>
            <a:pPr marL="342900" indent="-342900">
              <a:buFont typeface="Wingdings" pitchFamily="2" charset="2"/>
              <a:buChar char="Ø"/>
            </a:pPr>
            <a:r>
              <a:rPr lang="en" altLang="zh-CN" sz="2400" b="1" dirty="0">
                <a:solidFill>
                  <a:srgbClr val="000000"/>
                </a:solidFill>
                <a:latin typeface="Microsoft YaHei" panose="020B0503020204020204" pitchFamily="34" charset="-122"/>
                <a:ea typeface="Microsoft YaHei" panose="020B0503020204020204" pitchFamily="34" charset="-122"/>
              </a:rPr>
              <a:t>H2</a:t>
            </a:r>
            <a:r>
              <a:rPr lang="en" altLang="zh-CN" sz="2400" dirty="0">
                <a:solidFill>
                  <a:srgbClr val="000000"/>
                </a:solidFill>
                <a:latin typeface="Microsoft YaHei" panose="020B0503020204020204" pitchFamily="34" charset="-122"/>
                <a:ea typeface="Microsoft YaHei" panose="020B0503020204020204" pitchFamily="34" charset="-122"/>
              </a:rPr>
              <a:t> Presence will be </a:t>
            </a:r>
            <a:r>
              <a:rPr lang="en" altLang="zh-CN" sz="2400" dirty="0">
                <a:solidFill>
                  <a:srgbClr val="FF0000"/>
                </a:solidFill>
                <a:latin typeface="Microsoft YaHei" panose="020B0503020204020204" pitchFamily="34" charset="-122"/>
                <a:ea typeface="Microsoft YaHei" panose="020B0503020204020204" pitchFamily="34" charset="-122"/>
              </a:rPr>
              <a:t>significantly higher in environments </a:t>
            </a:r>
            <a:r>
              <a:rPr lang="en" altLang="zh-CN" sz="2400" dirty="0">
                <a:solidFill>
                  <a:srgbClr val="000000"/>
                </a:solidFill>
                <a:latin typeface="Microsoft YaHei" panose="020B0503020204020204" pitchFamily="34" charset="-122"/>
                <a:ea typeface="Microsoft YaHei" panose="020B0503020204020204" pitchFamily="34" charset="-122"/>
              </a:rPr>
              <a:t>where</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 altLang="zh-CN" sz="2400" dirty="0">
                <a:solidFill>
                  <a:srgbClr val="000000"/>
                </a:solidFill>
                <a:latin typeface="Microsoft YaHei" panose="020B0503020204020204" pitchFamily="34" charset="-122"/>
                <a:ea typeface="Microsoft YaHei" panose="020B0503020204020204" pitchFamily="34" charset="-122"/>
              </a:rPr>
              <a:t>participants have Agency.</a:t>
            </a:r>
          </a:p>
          <a:p>
            <a:pPr marL="342900" indent="-342900">
              <a:buFont typeface="Wingdings" pitchFamily="2" charset="2"/>
              <a:buChar char="Ø"/>
            </a:pPr>
            <a:r>
              <a:rPr lang="zh-CN" altLang="en" sz="2400" dirty="0">
                <a:solidFill>
                  <a:srgbClr val="000000"/>
                </a:solidFill>
                <a:latin typeface="Microsoft YaHei" panose="020B0503020204020204" pitchFamily="34" charset="-122"/>
                <a:ea typeface="Microsoft YaHei" panose="020B0503020204020204" pitchFamily="34" charset="-122"/>
              </a:rPr>
              <a:t>方法</a:t>
            </a:r>
            <a:r>
              <a:rPr lang="zh-CN" altLang="en-US" sz="2400" dirty="0">
                <a:solidFill>
                  <a:srgbClr val="000000"/>
                </a:solidFill>
                <a:latin typeface="Microsoft YaHei" panose="020B0503020204020204" pitchFamily="34" charset="-122"/>
                <a:ea typeface="Microsoft YaHei" panose="020B0503020204020204" pitchFamily="34" charset="-122"/>
              </a:rPr>
              <a:t>：</a:t>
            </a:r>
            <a:r>
              <a:rPr lang="en-US" altLang="zh-CN" sz="2400" dirty="0">
                <a:solidFill>
                  <a:srgbClr val="000000"/>
                </a:solidFill>
                <a:latin typeface="Microsoft YaHei" panose="020B0503020204020204" pitchFamily="34" charset="-122"/>
                <a:ea typeface="Microsoft YaHei" panose="020B0503020204020204" pitchFamily="34" charset="-122"/>
              </a:rPr>
              <a:t>Between-groups analysis of variance(ANOVA).</a:t>
            </a:r>
          </a:p>
          <a:p>
            <a:pPr marL="342900" indent="-342900">
              <a:buFont typeface="Wingdings" pitchFamily="2" charset="2"/>
              <a:buChar char="Ø"/>
            </a:pPr>
            <a:r>
              <a:rPr lang="zh-CN" altLang="en" sz="2400" dirty="0">
                <a:solidFill>
                  <a:srgbClr val="000000"/>
                </a:solidFill>
                <a:latin typeface="Microsoft YaHei" panose="020B0503020204020204" pitchFamily="34" charset="-122"/>
                <a:ea typeface="Microsoft YaHei" panose="020B0503020204020204" pitchFamily="34" charset="-122"/>
              </a:rPr>
              <a:t>测试</a:t>
            </a:r>
            <a:r>
              <a:rPr lang="zh-CN" altLang="en-US" sz="2400" dirty="0">
                <a:solidFill>
                  <a:srgbClr val="000000"/>
                </a:solidFill>
                <a:latin typeface="Microsoft YaHei" panose="020B0503020204020204" pitchFamily="34" charset="-122"/>
                <a:ea typeface="Microsoft YaHei" panose="020B0503020204020204" pitchFamily="34" charset="-122"/>
              </a:rPr>
              <a:t>结果：</a:t>
            </a:r>
            <a:endParaRPr lang="en" altLang="zh-CN" sz="2400" dirty="0">
              <a:solidFill>
                <a:srgbClr val="00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B08407D6-47B3-4445-8902-03873AFBC08E}"/>
              </a:ext>
            </a:extLst>
          </p:cNvPr>
          <p:cNvSpPr txBox="1"/>
          <p:nvPr/>
        </p:nvSpPr>
        <p:spPr>
          <a:xfrm>
            <a:off x="532535" y="6173899"/>
            <a:ext cx="10900063"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H2:</a:t>
            </a:r>
            <a:r>
              <a:rPr lang="zh-CN" altLang="en-US" sz="2400" b="1" dirty="0">
                <a:solidFill>
                  <a:srgbClr val="FF0000"/>
                </a:solidFill>
                <a:latin typeface="微软雅黑" charset="0"/>
                <a:ea typeface="微软雅黑" charset="0"/>
              </a:rPr>
              <a:t> 可被部分接受，只在恐惧诱导条件下，用户拥有</a:t>
            </a:r>
            <a:r>
              <a:rPr lang="en-US" altLang="zh-CN" sz="2400" b="1" dirty="0">
                <a:solidFill>
                  <a:srgbClr val="FF0000"/>
                </a:solidFill>
                <a:latin typeface="微软雅黑" charset="0"/>
                <a:ea typeface="微软雅黑" charset="0"/>
              </a:rPr>
              <a:t>agency</a:t>
            </a:r>
            <a:r>
              <a:rPr lang="zh-CN" altLang="en-US" sz="2400" b="1" dirty="0">
                <a:solidFill>
                  <a:srgbClr val="FF0000"/>
                </a:solidFill>
                <a:latin typeface="微软雅黑" charset="0"/>
                <a:ea typeface="微软雅黑" charset="0"/>
              </a:rPr>
              <a:t>与</a:t>
            </a:r>
            <a:r>
              <a:rPr lang="en-US" altLang="zh-CN" sz="2400" b="1" dirty="0">
                <a:solidFill>
                  <a:srgbClr val="FF0000"/>
                </a:solidFill>
                <a:latin typeface="微软雅黑" charset="0"/>
                <a:ea typeface="微软雅黑" charset="0"/>
              </a:rPr>
              <a:t>presence</a:t>
            </a:r>
            <a:r>
              <a:rPr lang="zh-CN" altLang="en-US" sz="2400" b="1" dirty="0">
                <a:solidFill>
                  <a:srgbClr val="FF0000"/>
                </a:solidFill>
                <a:latin typeface="微软雅黑" charset="0"/>
                <a:ea typeface="微软雅黑" charset="0"/>
              </a:rPr>
              <a:t>正相关</a:t>
            </a:r>
            <a:endParaRPr lang="en-US" altLang="zh-CN" sz="2400" b="1" dirty="0">
              <a:solidFill>
                <a:srgbClr val="FF0000"/>
              </a:solidFill>
              <a:latin typeface="微软雅黑" charset="0"/>
              <a:ea typeface="微软雅黑" charset="0"/>
            </a:endParaRPr>
          </a:p>
        </p:txBody>
      </p:sp>
      <p:pic>
        <p:nvPicPr>
          <p:cNvPr id="6" name="图片 5">
            <a:extLst>
              <a:ext uri="{FF2B5EF4-FFF2-40B4-BE49-F238E27FC236}">
                <a16:creationId xmlns:a16="http://schemas.microsoft.com/office/drawing/2014/main" id="{ED8675A8-8E6A-3149-B95C-C29AFD81C2E9}"/>
              </a:ext>
            </a:extLst>
          </p:cNvPr>
          <p:cNvPicPr>
            <a:picLocks noChangeAspect="1"/>
          </p:cNvPicPr>
          <p:nvPr/>
        </p:nvPicPr>
        <p:blipFill>
          <a:blip r:embed="rId3"/>
          <a:stretch>
            <a:fillRect/>
          </a:stretch>
        </p:blipFill>
        <p:spPr>
          <a:xfrm>
            <a:off x="4439890" y="2600409"/>
            <a:ext cx="3208192" cy="3364435"/>
          </a:xfrm>
          <a:prstGeom prst="rect">
            <a:avLst/>
          </a:prstGeom>
        </p:spPr>
      </p:pic>
      <p:pic>
        <p:nvPicPr>
          <p:cNvPr id="7" name="图片 6">
            <a:extLst>
              <a:ext uri="{FF2B5EF4-FFF2-40B4-BE49-F238E27FC236}">
                <a16:creationId xmlns:a16="http://schemas.microsoft.com/office/drawing/2014/main" id="{5F579CEA-B12A-8D46-8FA4-BFEDED3D75E0}"/>
              </a:ext>
            </a:extLst>
          </p:cNvPr>
          <p:cNvPicPr>
            <a:picLocks noChangeAspect="1"/>
          </p:cNvPicPr>
          <p:nvPr/>
        </p:nvPicPr>
        <p:blipFill>
          <a:blip r:embed="rId4"/>
          <a:stretch>
            <a:fillRect/>
          </a:stretch>
        </p:blipFill>
        <p:spPr>
          <a:xfrm>
            <a:off x="2708434" y="2787527"/>
            <a:ext cx="1625600" cy="1143000"/>
          </a:xfrm>
          <a:prstGeom prst="rect">
            <a:avLst/>
          </a:prstGeom>
        </p:spPr>
      </p:pic>
    </p:spTree>
    <p:extLst>
      <p:ext uri="{BB962C8B-B14F-4D97-AF65-F5344CB8AC3E}">
        <p14:creationId xmlns:p14="http://schemas.microsoft.com/office/powerpoint/2010/main" val="1763556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37</a:t>
            </a:fld>
            <a:endParaRPr lang="zh-CN" altLang="en-US"/>
          </a:p>
        </p:txBody>
      </p:sp>
      <p:sp>
        <p:nvSpPr>
          <p:cNvPr id="21" name="文本框 20">
            <a:extLst>
              <a:ext uri="{FF2B5EF4-FFF2-40B4-BE49-F238E27FC236}">
                <a16:creationId xmlns:a16="http://schemas.microsoft.com/office/drawing/2014/main" id="{6E437739-E66F-7B48-896D-6422EB1E0F2C}"/>
              </a:ext>
            </a:extLst>
          </p:cNvPr>
          <p:cNvSpPr txBox="1"/>
          <p:nvPr/>
        </p:nvSpPr>
        <p:spPr>
          <a:xfrm>
            <a:off x="714374" y="1377934"/>
            <a:ext cx="10659225" cy="461665"/>
          </a:xfrm>
          <a:prstGeom prst="rect">
            <a:avLst/>
          </a:prstGeom>
          <a:noFill/>
        </p:spPr>
        <p:txBody>
          <a:bodyPr wrap="square">
            <a:spAutoFit/>
          </a:bodyPr>
          <a:lstStyle/>
          <a:p>
            <a:pPr marL="342900" indent="-342900">
              <a:buFont typeface="Wingdings" pitchFamily="2" charset="2"/>
              <a:buChar char="Ø"/>
            </a:pPr>
            <a:r>
              <a:rPr lang="en" altLang="zh-CN" sz="2400" b="1" dirty="0">
                <a:solidFill>
                  <a:srgbClr val="000000"/>
                </a:solidFill>
                <a:latin typeface="Microsoft YaHei" panose="020B0503020204020204" pitchFamily="34" charset="-122"/>
                <a:ea typeface="Microsoft YaHei" panose="020B0503020204020204" pitchFamily="34" charset="-122"/>
              </a:rPr>
              <a:t>H3</a:t>
            </a:r>
            <a:r>
              <a:rPr lang="en" altLang="zh-CN" sz="2400" dirty="0">
                <a:solidFill>
                  <a:srgbClr val="000000"/>
                </a:solidFill>
                <a:latin typeface="Microsoft YaHei" panose="020B0503020204020204" pitchFamily="34" charset="-122"/>
                <a:ea typeface="Microsoft YaHei" panose="020B0503020204020204" pitchFamily="34" charset="-122"/>
              </a:rPr>
              <a:t> Agency will </a:t>
            </a:r>
            <a:r>
              <a:rPr lang="en" altLang="zh-CN" sz="2400" dirty="0">
                <a:solidFill>
                  <a:srgbClr val="FF0000"/>
                </a:solidFill>
                <a:latin typeface="Microsoft YaHei" panose="020B0503020204020204" pitchFamily="34" charset="-122"/>
                <a:ea typeface="Microsoft YaHei" panose="020B0503020204020204" pitchFamily="34" charset="-122"/>
              </a:rPr>
              <a:t>moderate</a:t>
            </a:r>
            <a:r>
              <a:rPr lang="en" altLang="zh-CN" sz="2400" dirty="0">
                <a:solidFill>
                  <a:srgbClr val="000000"/>
                </a:solidFill>
                <a:latin typeface="Microsoft YaHei" panose="020B0503020204020204" pitchFamily="34" charset="-122"/>
                <a:ea typeface="Microsoft YaHei" panose="020B0503020204020204" pitchFamily="34" charset="-122"/>
              </a:rPr>
              <a:t> the effect of Emotion on Presence.</a:t>
            </a:r>
            <a:endParaRPr lang="en" altLang="zh-CN" sz="2400"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B08407D6-47B3-4445-8902-03873AFBC08E}"/>
              </a:ext>
            </a:extLst>
          </p:cNvPr>
          <p:cNvSpPr txBox="1"/>
          <p:nvPr/>
        </p:nvSpPr>
        <p:spPr>
          <a:xfrm>
            <a:off x="2494296" y="5985864"/>
            <a:ext cx="7203407" cy="461665"/>
          </a:xfrm>
          <a:prstGeom prst="rect">
            <a:avLst/>
          </a:prstGeom>
          <a:noFill/>
          <a:ln w="28575">
            <a:solidFill>
              <a:srgbClr val="0000FF"/>
            </a:solidFill>
          </a:ln>
        </p:spPr>
        <p:txBody>
          <a:bodyPr wrap="square" rtlCol="0" anchor="t">
            <a:spAutoFit/>
          </a:bodyPr>
          <a:lstStyle/>
          <a:p>
            <a:r>
              <a:rPr lang="en-US" altLang="zh-CN" sz="2400" b="1" dirty="0">
                <a:solidFill>
                  <a:srgbClr val="FF0000"/>
                </a:solidFill>
                <a:latin typeface="微软雅黑" charset="0"/>
                <a:ea typeface="微软雅黑" charset="0"/>
              </a:rPr>
              <a:t>H3:</a:t>
            </a:r>
            <a:r>
              <a:rPr lang="zh-CN" altLang="en-US" sz="2400" b="1" dirty="0">
                <a:solidFill>
                  <a:srgbClr val="FF0000"/>
                </a:solidFill>
                <a:latin typeface="微软雅黑" charset="0"/>
                <a:ea typeface="微软雅黑" charset="0"/>
              </a:rPr>
              <a:t> 可被接受，即代理可以缓和情绪对临场感的影响</a:t>
            </a:r>
            <a:endParaRPr lang="en-US" altLang="zh-CN" sz="2400" b="1" dirty="0">
              <a:solidFill>
                <a:srgbClr val="FF0000"/>
              </a:solidFill>
              <a:latin typeface="微软雅黑" charset="0"/>
              <a:ea typeface="微软雅黑" charset="0"/>
            </a:endParaRPr>
          </a:p>
        </p:txBody>
      </p:sp>
      <p:sp>
        <p:nvSpPr>
          <p:cNvPr id="7" name="文本框 6">
            <a:extLst>
              <a:ext uri="{FF2B5EF4-FFF2-40B4-BE49-F238E27FC236}">
                <a16:creationId xmlns:a16="http://schemas.microsoft.com/office/drawing/2014/main" id="{0708D03D-BB82-724B-BAC1-36283E3E94CE}"/>
              </a:ext>
            </a:extLst>
          </p:cNvPr>
          <p:cNvSpPr txBox="1"/>
          <p:nvPr/>
        </p:nvSpPr>
        <p:spPr>
          <a:xfrm>
            <a:off x="714374" y="1866817"/>
            <a:ext cx="10659225" cy="1077218"/>
          </a:xfrm>
          <a:prstGeom prst="rect">
            <a:avLst/>
          </a:prstGeom>
          <a:noFill/>
        </p:spPr>
        <p:txBody>
          <a:bodyPr wrap="square" rtlCol="0">
            <a:spAutoFit/>
          </a:bodyPr>
          <a:lstStyle/>
          <a:p>
            <a:pPr marL="342900" indent="-342900">
              <a:buFont typeface="Wingdings" pitchFamily="2" charset="2"/>
              <a:buChar char="Ø"/>
            </a:pPr>
            <a:r>
              <a:rPr kumimoji="1" lang="zh-CN" altLang="en-US" sz="2400" b="1">
                <a:latin typeface="Microsoft YaHei" panose="020B0503020204020204" pitchFamily="34" charset="-122"/>
                <a:ea typeface="Microsoft YaHei" panose="020B0503020204020204" pitchFamily="34" charset="-122"/>
              </a:rPr>
              <a:t>分析：</a:t>
            </a:r>
            <a:r>
              <a:rPr kumimoji="1" lang="en-US" altLang="zh-CN" sz="2000">
                <a:latin typeface="Microsoft YaHei" panose="020B0503020204020204" pitchFamily="34" charset="-122"/>
                <a:ea typeface="Microsoft YaHei" panose="020B0503020204020204" pitchFamily="34" charset="-122"/>
              </a:rPr>
              <a:t>FA</a:t>
            </a:r>
            <a:r>
              <a:rPr kumimoji="1" lang="zh-CN" altLang="en-US" sz="2000">
                <a:latin typeface="Microsoft YaHei" panose="020B0503020204020204" pitchFamily="34" charset="-122"/>
                <a:ea typeface="Microsoft YaHei" panose="020B0503020204020204" pitchFamily="34" charset="-122"/>
              </a:rPr>
              <a:t>与</a:t>
            </a:r>
            <a:r>
              <a:rPr kumimoji="1" lang="en-US" altLang="zh-CN" sz="2000">
                <a:latin typeface="Microsoft YaHei" panose="020B0503020204020204" pitchFamily="34" charset="-122"/>
                <a:ea typeface="Microsoft YaHei" panose="020B0503020204020204" pitchFamily="34" charset="-122"/>
              </a:rPr>
              <a:t>FNA</a:t>
            </a:r>
            <a:r>
              <a:rPr kumimoji="1" lang="zh-CN" altLang="en-US" sz="2000">
                <a:latin typeface="Microsoft YaHei" panose="020B0503020204020204" pitchFamily="34" charset="-122"/>
                <a:ea typeface="Microsoft YaHei" panose="020B0503020204020204" pitchFamily="34" charset="-122"/>
              </a:rPr>
              <a:t>的不同会导致临场感等级的显著不同，但是</a:t>
            </a:r>
            <a:r>
              <a:rPr kumimoji="1" lang="en-US" altLang="zh-CN" sz="2000">
                <a:latin typeface="Microsoft YaHei" panose="020B0503020204020204" pitchFamily="34" charset="-122"/>
                <a:ea typeface="Microsoft YaHei" panose="020B0503020204020204" pitchFamily="34" charset="-122"/>
              </a:rPr>
              <a:t>HA</a:t>
            </a:r>
            <a:r>
              <a:rPr kumimoji="1" lang="zh-CN" altLang="en-US" sz="2000">
                <a:latin typeface="Microsoft YaHei" panose="020B0503020204020204" pitchFamily="34" charset="-122"/>
                <a:ea typeface="Microsoft YaHei" panose="020B0503020204020204" pitchFamily="34" charset="-122"/>
              </a:rPr>
              <a:t>与</a:t>
            </a:r>
            <a:r>
              <a:rPr kumimoji="1" lang="en-US" altLang="zh-CN" sz="2000">
                <a:latin typeface="Microsoft YaHei" panose="020B0503020204020204" pitchFamily="34" charset="-122"/>
                <a:ea typeface="Microsoft YaHei" panose="020B0503020204020204" pitchFamily="34" charset="-122"/>
              </a:rPr>
              <a:t>HNA</a:t>
            </a:r>
            <a:r>
              <a:rPr kumimoji="1" lang="zh-CN" altLang="en-US" sz="2000">
                <a:latin typeface="Microsoft YaHei" panose="020B0503020204020204" pitchFamily="34" charset="-122"/>
                <a:ea typeface="Microsoft YaHei" panose="020B0503020204020204" pitchFamily="34" charset="-122"/>
              </a:rPr>
              <a:t>的不同不会对临场感等级有显著影响。</a:t>
            </a:r>
            <a:r>
              <a:rPr lang="zh-CN" altLang="en-US" sz="2000" kern="100">
                <a:latin typeface="Microsoft YaHei" panose="020B0503020204020204" pitchFamily="34" charset="-122"/>
                <a:ea typeface="Microsoft YaHei" panose="020B0503020204020204" pitchFamily="34" charset="-122"/>
                <a:cs typeface="Times New Roman" panose="02020603050405020304" pitchFamily="18" charset="0"/>
              </a:rPr>
              <a:t>这表明情绪和代理存在某种关系，即</a:t>
            </a:r>
            <a:r>
              <a:rPr lang="zh-CN" altLang="en-US" sz="2000" kern="10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只有主导情绪是恐惧时，恐惧才会对临场感产生影响</a:t>
            </a:r>
            <a:r>
              <a:rPr lang="zh-CN" altLang="en-US" sz="2000" kern="100">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zh-CN" altLang="en-US" sz="200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9943EF0-0ACA-6143-A525-63C2034E8C8C}"/>
              </a:ext>
            </a:extLst>
          </p:cNvPr>
          <p:cNvSpPr txBox="1"/>
          <p:nvPr/>
        </p:nvSpPr>
        <p:spPr>
          <a:xfrm>
            <a:off x="3830722" y="2620869"/>
            <a:ext cx="442652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a:solidFill>
                  <a:srgbClr val="0000FF"/>
                </a:solidFill>
              </a:rPr>
              <a:t>恐惧条件下会引起用户的一种本能的打斗或者逃跑反应，此时代理会显得格外重要。</a:t>
            </a:r>
          </a:p>
        </p:txBody>
      </p:sp>
      <p:pic>
        <p:nvPicPr>
          <p:cNvPr id="6" name="图片 5">
            <a:extLst>
              <a:ext uri="{FF2B5EF4-FFF2-40B4-BE49-F238E27FC236}">
                <a16:creationId xmlns:a16="http://schemas.microsoft.com/office/drawing/2014/main" id="{7708AD42-444C-3C4F-A5E6-BB8A366B76C5}"/>
              </a:ext>
            </a:extLst>
          </p:cNvPr>
          <p:cNvPicPr>
            <a:picLocks noChangeAspect="1"/>
          </p:cNvPicPr>
          <p:nvPr/>
        </p:nvPicPr>
        <p:blipFill>
          <a:blip r:embed="rId3"/>
          <a:stretch>
            <a:fillRect/>
          </a:stretch>
        </p:blipFill>
        <p:spPr>
          <a:xfrm>
            <a:off x="2407326" y="3370363"/>
            <a:ext cx="7290377" cy="2309276"/>
          </a:xfrm>
          <a:prstGeom prst="rect">
            <a:avLst/>
          </a:prstGeom>
        </p:spPr>
      </p:pic>
    </p:spTree>
    <p:extLst>
      <p:ext uri="{BB962C8B-B14F-4D97-AF65-F5344CB8AC3E}">
        <p14:creationId xmlns:p14="http://schemas.microsoft.com/office/powerpoint/2010/main" val="3353278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38</a:t>
            </a:fld>
            <a:endParaRPr lang="zh-CN" altLang="en-US"/>
          </a:p>
        </p:txBody>
      </p:sp>
      <p:sp>
        <p:nvSpPr>
          <p:cNvPr id="6" name="文本框 5">
            <a:extLst>
              <a:ext uri="{FF2B5EF4-FFF2-40B4-BE49-F238E27FC236}">
                <a16:creationId xmlns:a16="http://schemas.microsoft.com/office/drawing/2014/main" id="{C49009ED-CE6A-C348-9A68-17403633FAB5}"/>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7" name="矩形 6">
            <a:extLst>
              <a:ext uri="{FF2B5EF4-FFF2-40B4-BE49-F238E27FC236}">
                <a16:creationId xmlns:a16="http://schemas.microsoft.com/office/drawing/2014/main" id="{921DFC8E-B90C-BC44-B632-6F5F5A0158C6}"/>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8" name="矩形 7">
            <a:extLst>
              <a:ext uri="{FF2B5EF4-FFF2-40B4-BE49-F238E27FC236}">
                <a16:creationId xmlns:a16="http://schemas.microsoft.com/office/drawing/2014/main" id="{7A611A7F-34B4-AD43-BE53-E1CFCB9D35EC}"/>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9" name="矩形 8">
            <a:extLst>
              <a:ext uri="{FF2B5EF4-FFF2-40B4-BE49-F238E27FC236}">
                <a16:creationId xmlns:a16="http://schemas.microsoft.com/office/drawing/2014/main" id="{2D3B8D41-90A5-5240-A58F-2C05E1629B27}"/>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0" name="圆角矩形 9">
            <a:extLst>
              <a:ext uri="{FF2B5EF4-FFF2-40B4-BE49-F238E27FC236}">
                <a16:creationId xmlns:a16="http://schemas.microsoft.com/office/drawing/2014/main" id="{AC407535-F80A-B74A-8750-EC9564D85D38}"/>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1" name="矩形 10">
            <a:extLst>
              <a:ext uri="{FF2B5EF4-FFF2-40B4-BE49-F238E27FC236}">
                <a16:creationId xmlns:a16="http://schemas.microsoft.com/office/drawing/2014/main" id="{3E7B6008-1F32-964D-B8D4-353A192C9EB0}"/>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2" name="矩形 11">
            <a:extLst>
              <a:ext uri="{FF2B5EF4-FFF2-40B4-BE49-F238E27FC236}">
                <a16:creationId xmlns:a16="http://schemas.microsoft.com/office/drawing/2014/main" id="{15C5D4EB-8CED-1049-A89E-95E9D2DA9628}"/>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3" name="矩形 12">
            <a:extLst>
              <a:ext uri="{FF2B5EF4-FFF2-40B4-BE49-F238E27FC236}">
                <a16:creationId xmlns:a16="http://schemas.microsoft.com/office/drawing/2014/main" id="{57945703-0C90-5A44-B8B8-A8A12369E520}"/>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4" name="圆角矩形 13">
            <a:extLst>
              <a:ext uri="{FF2B5EF4-FFF2-40B4-BE49-F238E27FC236}">
                <a16:creationId xmlns:a16="http://schemas.microsoft.com/office/drawing/2014/main" id="{3A561FA0-5257-C241-BE64-E2090DD56386}"/>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5" name="直线箭头连接符 14">
            <a:extLst>
              <a:ext uri="{FF2B5EF4-FFF2-40B4-BE49-F238E27FC236}">
                <a16:creationId xmlns:a16="http://schemas.microsoft.com/office/drawing/2014/main" id="{53DD814F-33A6-A948-A88A-D8F4DD5D8BB6}"/>
              </a:ext>
            </a:extLst>
          </p:cNvPr>
          <p:cNvCxnSpPr>
            <a:stCxn id="10" idx="3"/>
            <a:endCxn id="11"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4DF83CB4-DDDC-254C-BD52-F775B365F308}"/>
              </a:ext>
            </a:extLst>
          </p:cNvPr>
          <p:cNvCxnSpPr>
            <a:stCxn id="11" idx="3"/>
            <a:endCxn id="12"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0001DAA1-E62D-374B-ACAD-F38FD10A5218}"/>
              </a:ext>
            </a:extLst>
          </p:cNvPr>
          <p:cNvCxnSpPr>
            <a:stCxn id="12" idx="2"/>
            <a:endCxn id="7"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6204B26-F475-5A4D-A177-471723EF49F3}"/>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211AC60-D429-0140-8E06-CED4B45B7654}"/>
              </a:ext>
            </a:extLst>
          </p:cNvPr>
          <p:cNvCxnSpPr>
            <a:stCxn id="7" idx="1"/>
            <a:endCxn id="8"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D9E95E6C-C958-0847-BADD-E0BE550A4C02}"/>
              </a:ext>
            </a:extLst>
          </p:cNvPr>
          <p:cNvCxnSpPr>
            <a:stCxn id="9" idx="3"/>
            <a:endCxn id="13"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FF1B962-C9A7-A448-90D5-39D02F293613}"/>
              </a:ext>
            </a:extLst>
          </p:cNvPr>
          <p:cNvCxnSpPr>
            <a:cxnSpLocks/>
            <a:stCxn id="13" idx="2"/>
            <a:endCxn id="22"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0AD1D74-9B06-6440-B5DC-5DF5DE843A42}"/>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3" name="直线箭头连接符 22">
            <a:extLst>
              <a:ext uri="{FF2B5EF4-FFF2-40B4-BE49-F238E27FC236}">
                <a16:creationId xmlns:a16="http://schemas.microsoft.com/office/drawing/2014/main" id="{ED23CFF3-172D-304A-A530-C0A4BFD32277}"/>
              </a:ext>
            </a:extLst>
          </p:cNvPr>
          <p:cNvCxnSpPr>
            <a:cxnSpLocks/>
            <a:stCxn id="22" idx="1"/>
            <a:endCxn id="14"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五角星 23">
            <a:extLst>
              <a:ext uri="{FF2B5EF4-FFF2-40B4-BE49-F238E27FC236}">
                <a16:creationId xmlns:a16="http://schemas.microsoft.com/office/drawing/2014/main" id="{52A9F390-5008-F741-93E6-770E6D9CCE1C}"/>
              </a:ext>
            </a:extLst>
          </p:cNvPr>
          <p:cNvSpPr/>
          <p:nvPr/>
        </p:nvSpPr>
        <p:spPr>
          <a:xfrm>
            <a:off x="9220168" y="3932157"/>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12791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4</a:t>
            </a:r>
            <a:r>
              <a:rPr lang="zh-CN" altLang="en-US" dirty="0"/>
              <a:t>: </a:t>
            </a:r>
            <a:r>
              <a:rPr lang="en-US" altLang="zh-CN" dirty="0">
                <a:latin typeface="微软雅黑" panose="020B0503020204020204" pitchFamily="34" charset="-122"/>
                <a:ea typeface="微软雅黑" panose="020B0503020204020204" pitchFamily="34" charset="-122"/>
              </a:rPr>
              <a:t>Results</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分析结果</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39</a:t>
            </a:fld>
            <a:endParaRPr lang="zh-CN" altLang="en-US"/>
          </a:p>
        </p:txBody>
      </p:sp>
      <p:pic>
        <p:nvPicPr>
          <p:cNvPr id="2" name="图片 1">
            <a:extLst>
              <a:ext uri="{FF2B5EF4-FFF2-40B4-BE49-F238E27FC236}">
                <a16:creationId xmlns:a16="http://schemas.microsoft.com/office/drawing/2014/main" id="{29B1C86E-A726-9947-8E36-A9E80E3B33C3}"/>
              </a:ext>
            </a:extLst>
          </p:cNvPr>
          <p:cNvPicPr>
            <a:picLocks noChangeAspect="1"/>
          </p:cNvPicPr>
          <p:nvPr/>
        </p:nvPicPr>
        <p:blipFill rotWithShape="1">
          <a:blip r:embed="rId3"/>
          <a:srcRect t="2483" b="1"/>
          <a:stretch/>
        </p:blipFill>
        <p:spPr>
          <a:xfrm>
            <a:off x="1051572" y="2159011"/>
            <a:ext cx="10088856" cy="3535207"/>
          </a:xfrm>
          <a:prstGeom prst="rect">
            <a:avLst/>
          </a:prstGeom>
        </p:spPr>
      </p:pic>
      <p:sp>
        <p:nvSpPr>
          <p:cNvPr id="6" name="文本框 5">
            <a:extLst>
              <a:ext uri="{FF2B5EF4-FFF2-40B4-BE49-F238E27FC236}">
                <a16:creationId xmlns:a16="http://schemas.microsoft.com/office/drawing/2014/main" id="{05092060-6BC5-734A-9124-9EDFC3622B2E}"/>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结构方程模型</a:t>
            </a:r>
            <a:r>
              <a:rPr lang="en-US" altLang="zh-CN" sz="2400" dirty="0">
                <a:latin typeface="微软雅黑" charset="0"/>
                <a:ea typeface="微软雅黑" charset="0"/>
                <a:cs typeface="微软雅黑" charset="0"/>
              </a:rPr>
              <a:t>(PEA)</a:t>
            </a:r>
            <a:r>
              <a:rPr lang="zh-CN" altLang="en-US" sz="2400" dirty="0">
                <a:latin typeface="微软雅黑" charset="0"/>
                <a:ea typeface="微软雅黑" charset="0"/>
                <a:cs typeface="微软雅黑" charset="0"/>
              </a:rPr>
              <a:t>：</a:t>
            </a:r>
            <a:endParaRPr lang="zh-CN" altLang="en-US" sz="2400" dirty="0">
              <a:solidFill>
                <a:schemeClr val="tx1"/>
              </a:solidFill>
              <a:latin typeface="微软雅黑" charset="0"/>
              <a:ea typeface="微软雅黑" charset="0"/>
              <a:cs typeface="微软雅黑" charset="0"/>
            </a:endParaRPr>
          </a:p>
        </p:txBody>
      </p:sp>
    </p:spTree>
    <p:extLst>
      <p:ext uri="{BB962C8B-B14F-4D97-AF65-F5344CB8AC3E}">
        <p14:creationId xmlns:p14="http://schemas.microsoft.com/office/powerpoint/2010/main" val="346471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187632"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ltLang="zh-CN" dirty="0"/>
              <a:t>1. </a:t>
            </a:r>
            <a:r>
              <a:rPr lang="zh-CN" altLang="en-US" dirty="0"/>
              <a:t>VR与临场感的介绍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a:t>
            </a:fld>
            <a:endParaRPr lang="zh-CN" altLang="en-US"/>
          </a:p>
        </p:txBody>
      </p:sp>
      <p:sp>
        <p:nvSpPr>
          <p:cNvPr id="6" name="文本框 5"/>
          <p:cNvSpPr txBox="1"/>
          <p:nvPr/>
        </p:nvSpPr>
        <p:spPr>
          <a:xfrm>
            <a:off x="1031240" y="1367155"/>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a:latin typeface="微软雅黑" charset="0"/>
                <a:ea typeface="微软雅黑" charset="0"/>
                <a:cs typeface="微软雅黑" charset="0"/>
              </a:rPr>
              <a:t>Q</a:t>
            </a:r>
            <a:r>
              <a:rPr lang="zh-CN" altLang="en-US" sz="2400">
                <a:latin typeface="微软雅黑" charset="0"/>
                <a:ea typeface="微软雅黑" charset="0"/>
                <a:cs typeface="微软雅黑" charset="0"/>
              </a:rPr>
              <a:t>：什么是</a:t>
            </a:r>
            <a:r>
              <a:rPr lang="zh-CN" altLang="en-US" sz="2400" b="1">
                <a:solidFill>
                  <a:srgbClr val="FF0000"/>
                </a:solidFill>
                <a:latin typeface="微软雅黑" charset="0"/>
                <a:ea typeface="微软雅黑" charset="0"/>
                <a:cs typeface="微软雅黑" charset="0"/>
              </a:rPr>
              <a:t>虚拟现实</a:t>
            </a:r>
            <a:r>
              <a:rPr lang="en-US" altLang="zh-CN" sz="2400">
                <a:latin typeface="微软雅黑" charset="0"/>
                <a:ea typeface="微软雅黑" charset="0"/>
                <a:cs typeface="微软雅黑" charset="0"/>
              </a:rPr>
              <a:t>(Virtual Reality,VR)</a:t>
            </a:r>
            <a:r>
              <a:rPr lang="zh-CN" altLang="en-US" sz="2400">
                <a:latin typeface="微软雅黑" charset="0"/>
                <a:ea typeface="微软雅黑" charset="0"/>
                <a:cs typeface="微软雅黑" charset="0"/>
              </a:rPr>
              <a:t>？</a:t>
            </a:r>
          </a:p>
        </p:txBody>
      </p:sp>
      <p:grpSp>
        <p:nvGrpSpPr>
          <p:cNvPr id="22" name="组合 21"/>
          <p:cNvGrpSpPr/>
          <p:nvPr/>
        </p:nvGrpSpPr>
        <p:grpSpPr>
          <a:xfrm>
            <a:off x="1031240" y="1938020"/>
            <a:ext cx="10361930" cy="1104900"/>
            <a:chOff x="1624" y="3063"/>
            <a:chExt cx="16318" cy="1740"/>
          </a:xfrm>
        </p:grpSpPr>
        <p:sp>
          <p:nvSpPr>
            <p:cNvPr id="15" name="圆角矩形 14"/>
            <p:cNvSpPr/>
            <p:nvPr/>
          </p:nvSpPr>
          <p:spPr>
            <a:xfrm>
              <a:off x="1624" y="3142"/>
              <a:ext cx="504" cy="1550"/>
            </a:xfrm>
            <a:prstGeom prst="roundRect">
              <a:avLst>
                <a:gd name="adj" fmla="val 0"/>
              </a:avLst>
            </a:prstGeom>
            <a:extLst>
              <a:ext uri="{909E8E84-426E-40DD-AFC4-6F175D3DCCD1}">
                <a14:hiddenFill xmlns:a14="http://schemas.microsoft.com/office/drawing/2010/main">
                  <a:solidFill>
                    <a:schemeClr val="accent1"/>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latin typeface="微软雅黑" charset="0"/>
                  <a:ea typeface="微软雅黑" charset="0"/>
                </a:rPr>
                <a:t>维基百科</a:t>
              </a:r>
            </a:p>
          </p:txBody>
        </p:sp>
        <p:pic>
          <p:nvPicPr>
            <p:cNvPr id="10" name="图片 9"/>
            <p:cNvPicPr>
              <a:picLocks noChangeAspect="1"/>
            </p:cNvPicPr>
            <p:nvPr/>
          </p:nvPicPr>
          <p:blipFill>
            <a:blip r:embed="rId3"/>
            <a:stretch>
              <a:fillRect/>
            </a:stretch>
          </p:blipFill>
          <p:spPr>
            <a:xfrm>
              <a:off x="2128" y="3063"/>
              <a:ext cx="15814" cy="1741"/>
            </a:xfrm>
            <a:prstGeom prst="rect">
              <a:avLst/>
            </a:prstGeom>
          </p:spPr>
        </p:pic>
      </p:grpSp>
      <p:sp>
        <p:nvSpPr>
          <p:cNvPr id="11" name="流程图: 可选过程 10"/>
          <p:cNvSpPr/>
          <p:nvPr/>
        </p:nvSpPr>
        <p:spPr>
          <a:xfrm>
            <a:off x="2109470" y="3230245"/>
            <a:ext cx="1706245" cy="50228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a:t>immersion</a:t>
            </a:r>
          </a:p>
        </p:txBody>
      </p:sp>
      <p:sp>
        <p:nvSpPr>
          <p:cNvPr id="12" name="流程图: 可选过程 11"/>
          <p:cNvSpPr/>
          <p:nvPr/>
        </p:nvSpPr>
        <p:spPr>
          <a:xfrm>
            <a:off x="5439410" y="3191510"/>
            <a:ext cx="1706245" cy="50228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a:t>interaction</a:t>
            </a:r>
          </a:p>
        </p:txBody>
      </p:sp>
      <p:sp>
        <p:nvSpPr>
          <p:cNvPr id="13" name="流程图: 可选过程 12"/>
          <p:cNvSpPr/>
          <p:nvPr/>
        </p:nvSpPr>
        <p:spPr>
          <a:xfrm>
            <a:off x="8769350" y="3191510"/>
            <a:ext cx="1706245" cy="50228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a:t>imagination</a:t>
            </a:r>
          </a:p>
        </p:txBody>
      </p:sp>
      <p:sp>
        <p:nvSpPr>
          <p:cNvPr id="16" name="文本框 15"/>
          <p:cNvSpPr txBox="1"/>
          <p:nvPr/>
        </p:nvSpPr>
        <p:spPr>
          <a:xfrm>
            <a:off x="2589530" y="3842385"/>
            <a:ext cx="640080" cy="368300"/>
          </a:xfrm>
          <a:prstGeom prst="rect">
            <a:avLst/>
          </a:prstGeom>
          <a:noFill/>
        </p:spPr>
        <p:txBody>
          <a:bodyPr wrap="none" rtlCol="0">
            <a:spAutoFit/>
          </a:bodyPr>
          <a:lstStyle/>
          <a:p>
            <a:r>
              <a:rPr lang="zh-CN" altLang="en-US">
                <a:latin typeface="微软雅黑" charset="0"/>
                <a:ea typeface="微软雅黑" charset="0"/>
              </a:rPr>
              <a:t>沉浸</a:t>
            </a:r>
          </a:p>
        </p:txBody>
      </p:sp>
      <p:sp>
        <p:nvSpPr>
          <p:cNvPr id="17" name="文本框 16"/>
          <p:cNvSpPr txBox="1"/>
          <p:nvPr/>
        </p:nvSpPr>
        <p:spPr>
          <a:xfrm>
            <a:off x="5977890" y="3842385"/>
            <a:ext cx="640080" cy="368300"/>
          </a:xfrm>
          <a:prstGeom prst="rect">
            <a:avLst/>
          </a:prstGeom>
          <a:noFill/>
        </p:spPr>
        <p:txBody>
          <a:bodyPr wrap="none" rtlCol="0">
            <a:spAutoFit/>
          </a:bodyPr>
          <a:lstStyle/>
          <a:p>
            <a:r>
              <a:rPr lang="zh-CN" altLang="en-US">
                <a:latin typeface="微软雅黑" charset="0"/>
                <a:ea typeface="微软雅黑" charset="0"/>
              </a:rPr>
              <a:t>交互</a:t>
            </a:r>
          </a:p>
        </p:txBody>
      </p:sp>
      <p:sp>
        <p:nvSpPr>
          <p:cNvPr id="18" name="文本框 17"/>
          <p:cNvSpPr txBox="1"/>
          <p:nvPr/>
        </p:nvSpPr>
        <p:spPr>
          <a:xfrm>
            <a:off x="9366250" y="3842385"/>
            <a:ext cx="640080" cy="368300"/>
          </a:xfrm>
          <a:prstGeom prst="rect">
            <a:avLst/>
          </a:prstGeom>
          <a:noFill/>
        </p:spPr>
        <p:txBody>
          <a:bodyPr wrap="none" rtlCol="0">
            <a:spAutoFit/>
          </a:bodyPr>
          <a:lstStyle/>
          <a:p>
            <a:r>
              <a:rPr lang="zh-CN" altLang="en-US">
                <a:latin typeface="微软雅黑" charset="0"/>
                <a:ea typeface="微软雅黑" charset="0"/>
              </a:rPr>
              <a:t>构想</a:t>
            </a:r>
          </a:p>
        </p:txBody>
      </p:sp>
      <p:sp>
        <p:nvSpPr>
          <p:cNvPr id="19" name="文本框 18"/>
          <p:cNvSpPr txBox="1"/>
          <p:nvPr/>
        </p:nvSpPr>
        <p:spPr>
          <a:xfrm>
            <a:off x="3752157" y="4759632"/>
            <a:ext cx="5080750"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强调：在虚拟系统中的人的主导作用</a:t>
            </a:r>
          </a:p>
        </p:txBody>
      </p:sp>
      <p:sp>
        <p:nvSpPr>
          <p:cNvPr id="20" name="左大括号 19"/>
          <p:cNvSpPr/>
          <p:nvPr/>
        </p:nvSpPr>
        <p:spPr>
          <a:xfrm rot="16200000">
            <a:off x="6022340" y="249555"/>
            <a:ext cx="541020" cy="8365490"/>
          </a:xfrm>
          <a:prstGeom prst="leftBrace">
            <a:avLst>
              <a:gd name="adj1" fmla="val 92957"/>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1031240" y="5482590"/>
            <a:ext cx="10342245" cy="1077218"/>
          </a:xfrm>
          <a:prstGeom prst="rect">
            <a:avLst/>
          </a:prstGeom>
          <a:noFill/>
        </p:spPr>
        <p:txBody>
          <a:bodyPr wrap="square" rtlCol="0" anchor="t">
            <a:spAutoFit/>
          </a:bodyPr>
          <a:lstStyle/>
          <a:p>
            <a:pPr marL="285750" indent="-285750">
              <a:buClr>
                <a:srgbClr val="000000"/>
              </a:buClr>
              <a:buFont typeface="Wingdings" panose="05000000000000000000" charset="0"/>
              <a:buChar char=""/>
            </a:pPr>
            <a:r>
              <a:rPr lang="zh-CN" altLang="en-US" sz="2400" b="1" dirty="0">
                <a:solidFill>
                  <a:schemeClr val="tx1"/>
                </a:solidFill>
                <a:latin typeface="微软雅黑" charset="0"/>
                <a:ea typeface="微软雅黑" charset="0"/>
                <a:cs typeface="微软雅黑" charset="0"/>
              </a:rPr>
              <a:t>虚拟现实技术</a:t>
            </a:r>
            <a:r>
              <a:rPr lang="zh-CN" altLang="en-US" sz="2400" b="1" dirty="0">
                <a:solidFill>
                  <a:srgbClr val="FF0000"/>
                </a:solidFill>
                <a:latin typeface="微软雅黑" charset="0"/>
                <a:ea typeface="微软雅黑" charset="0"/>
                <a:cs typeface="微软雅黑" charset="0"/>
              </a:rPr>
              <a:t>要求</a:t>
            </a:r>
            <a:r>
              <a:rPr lang="zh-CN" altLang="en-US" sz="2400" dirty="0">
                <a:latin typeface="微软雅黑" charset="0"/>
                <a:ea typeface="微软雅黑" charset="0"/>
                <a:cs typeface="微软雅黑" charset="0"/>
              </a:rPr>
              <a:t>：</a:t>
            </a:r>
            <a:endParaRPr lang="zh-CN" altLang="en-US" sz="2000" dirty="0">
              <a:latin typeface="微软雅黑" charset="0"/>
              <a:ea typeface="微软雅黑" charset="0"/>
              <a:cs typeface="微软雅黑" charset="0"/>
            </a:endParaRPr>
          </a:p>
          <a:p>
            <a:pPr indent="0">
              <a:buClr>
                <a:srgbClr val="000000"/>
              </a:buClr>
              <a:buFont typeface="Wingdings" panose="05000000000000000000" charset="0"/>
              <a:buNone/>
            </a:pPr>
            <a:r>
              <a:rPr lang="en-US" altLang="zh-CN" sz="2000" dirty="0">
                <a:latin typeface="微软雅黑" charset="0"/>
                <a:ea typeface="微软雅黑" charset="0"/>
                <a:cs typeface="微软雅黑" charset="0"/>
              </a:rPr>
              <a:t>	</a:t>
            </a:r>
            <a:r>
              <a:rPr lang="zh-CN" altLang="en-US" sz="2000" dirty="0">
                <a:latin typeface="微软雅黑" charset="0"/>
                <a:ea typeface="微软雅黑" charset="0"/>
                <a:cs typeface="微软雅黑" charset="0"/>
              </a:rPr>
              <a:t>使这个由</a:t>
            </a:r>
            <a:r>
              <a:rPr lang="zh-CN" altLang="en-US" sz="2000" dirty="0">
                <a:solidFill>
                  <a:srgbClr val="0000FF"/>
                </a:solidFill>
                <a:latin typeface="微软雅黑" charset="0"/>
                <a:ea typeface="微软雅黑" charset="0"/>
                <a:cs typeface="微软雅黑" charset="0"/>
              </a:rPr>
              <a:t>计算机及其它传感器所组成的信息处理系统</a:t>
            </a:r>
            <a:r>
              <a:rPr lang="en-US" altLang="zh-CN" sz="2000" dirty="0">
                <a:solidFill>
                  <a:srgbClr val="0000FF"/>
                </a:solidFill>
                <a:latin typeface="微软雅黑" charset="0"/>
                <a:ea typeface="微软雅黑" charset="0"/>
                <a:cs typeface="微软雅黑" charset="0"/>
              </a:rPr>
              <a:t>(VR)</a:t>
            </a:r>
            <a:r>
              <a:rPr lang="zh-CN" altLang="en-US" sz="2000" dirty="0">
                <a:latin typeface="微软雅黑" charset="0"/>
                <a:ea typeface="微软雅黑" charset="0"/>
                <a:cs typeface="微软雅黑" charset="0"/>
              </a:rPr>
              <a:t>去尽量“满足”人的需要，而不是强迫人去“凑合”那些不是很亲切的计算机系统。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p:bldP spid="17" grpId="0"/>
      <p:bldP spid="18" grpId="0"/>
      <p:bldP spid="19" grpId="0" animBg="1"/>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Outline</a:t>
            </a:r>
            <a:endParaRPr lang="zh-CN" altLang="en-US"/>
          </a:p>
        </p:txBody>
      </p:sp>
      <p:sp>
        <p:nvSpPr>
          <p:cNvPr id="5" name="文本占位符 4"/>
          <p:cNvSpPr>
            <a:spLocks noGrp="1"/>
          </p:cNvSpPr>
          <p:nvPr>
            <p:ph type="body" sz="quarter" idx="13"/>
          </p:nvPr>
        </p:nvSpPr>
        <p:spPr/>
        <p:txBody>
          <a:bodyPr/>
          <a:lstStyle/>
          <a:p>
            <a:r>
              <a:rPr lang="zh-CN" altLang="en-US" dirty="0"/>
              <a:t>第五部分：讨论</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40</a:t>
            </a:fld>
            <a:endParaRPr lang="zh-CN" altLang="en-US"/>
          </a:p>
        </p:txBody>
      </p:sp>
      <p:sp>
        <p:nvSpPr>
          <p:cNvPr id="6" name="文本框 5">
            <a:extLst>
              <a:ext uri="{FF2B5EF4-FFF2-40B4-BE49-F238E27FC236}">
                <a16:creationId xmlns:a16="http://schemas.microsoft.com/office/drawing/2014/main" id="{F306F7D7-2521-8E40-BA03-91C6445DAB2D}"/>
              </a:ext>
            </a:extLst>
          </p:cNvPr>
          <p:cNvSpPr txBox="1"/>
          <p:nvPr/>
        </p:nvSpPr>
        <p:spPr>
          <a:xfrm>
            <a:off x="3277161" y="1705253"/>
            <a:ext cx="5850403" cy="3731214"/>
          </a:xfrm>
          <a:prstGeom prst="rect">
            <a:avLst/>
          </a:prstGeom>
          <a:noFill/>
        </p:spPr>
        <p:txBody>
          <a:bodyPr wrap="square" rtlCol="0">
            <a:spAutoFit/>
          </a:bodyPr>
          <a:lstStyle/>
          <a:p>
            <a:pPr marL="571500" lvl="0" indent="-571500">
              <a:lnSpc>
                <a:spcPct val="150000"/>
              </a:lnSpc>
              <a:buFont typeface="Wingdings" panose="05000000000000000000" pitchFamily="2" charset="2"/>
              <a:buChar char="n"/>
              <a:defRPr/>
            </a:pPr>
            <a:r>
              <a:rPr lang="en-US" altLang="zh-CN" sz="2000" b="1" dirty="0">
                <a:solidFill>
                  <a:schemeClr val="bg1">
                    <a:lumMod val="65000"/>
                  </a:schemeClr>
                </a:solidFill>
                <a:latin typeface="微软雅黑" panose="020B0503020204020204" pitchFamily="34" charset="-122"/>
                <a:ea typeface="微软雅黑" panose="020B0503020204020204" pitchFamily="34" charset="-122"/>
              </a:rPr>
              <a:t>Part1: Introduction</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cs typeface="+mn-cs"/>
              </a:rPr>
              <a:t>Part2: Related Works</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Part3: Methodology</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lumMod val="65000"/>
                  </a:schemeClr>
                </a:solidFill>
                <a:uLnTx/>
                <a:uFillTx/>
                <a:latin typeface="微软雅黑" panose="020B0503020204020204" pitchFamily="34" charset="-122"/>
                <a:ea typeface="微软雅黑" panose="020B0503020204020204" pitchFamily="34" charset="-122"/>
              </a:rPr>
              <a:t>Part4: Results</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en-US" altLang="zh-CN" sz="20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Part5: Discussion</a:t>
            </a:r>
          </a:p>
          <a:p>
            <a:pPr marL="800100" lvl="1" indent="-342900">
              <a:lnSpc>
                <a:spcPct val="150000"/>
              </a:lnSpc>
              <a:buFont typeface="Wingdings" pitchFamily="2" charset="2"/>
              <a:buChar char="l"/>
              <a:defRPr/>
            </a:pPr>
            <a:r>
              <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情绪、代理对临场感的影响</a:t>
            </a:r>
            <a:endParaRPr kumimoji="0" lang="en-US" altLang="zh-CN"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lang="en-US" altLang="zh-CN" sz="2000" dirty="0">
                <a:latin typeface="微软雅黑" panose="020B0503020204020204" pitchFamily="34" charset="-122"/>
                <a:ea typeface="微软雅黑" panose="020B0503020204020204" pitchFamily="34" charset="-122"/>
              </a:rPr>
              <a:t>PEA</a:t>
            </a:r>
            <a:r>
              <a:rPr lang="zh-CN" altLang="en-US" sz="2000" dirty="0">
                <a:latin typeface="微软雅黑" panose="020B0503020204020204" pitchFamily="34" charset="-122"/>
                <a:ea typeface="微软雅黑" panose="020B0503020204020204" pitchFamily="34" charset="-122"/>
              </a:rPr>
              <a:t>模型</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itchFamily="2" charset="2"/>
              <a:buChar char="l"/>
              <a:defRPr/>
            </a:pPr>
            <a:r>
              <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总结与展望</a:t>
            </a:r>
            <a:endParaRPr kumimoji="0" lang="en-US" altLang="zh-CN"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7670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5</a:t>
            </a:r>
            <a:r>
              <a:rPr lang="zh-CN" altLang="en-US" dirty="0"/>
              <a:t>: </a:t>
            </a:r>
            <a:r>
              <a:rPr lang="en-US" altLang="zh-CN" dirty="0">
                <a:latin typeface="微软雅黑" panose="020B0503020204020204" pitchFamily="34" charset="-122"/>
                <a:ea typeface="微软雅黑" panose="020B0503020204020204" pitchFamily="34" charset="-122"/>
              </a:rPr>
              <a:t>Discussion</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情绪、代理对临场感的影响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41</a:t>
            </a:fld>
            <a:endParaRPr lang="zh-CN" altLang="en-US"/>
          </a:p>
        </p:txBody>
      </p:sp>
      <p:sp>
        <p:nvSpPr>
          <p:cNvPr id="8" name="文本框 7">
            <a:extLst>
              <a:ext uri="{FF2B5EF4-FFF2-40B4-BE49-F238E27FC236}">
                <a16:creationId xmlns:a16="http://schemas.microsoft.com/office/drawing/2014/main" id="{92D0F959-5FE2-9444-80DB-30DB5676CE9D}"/>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10" name="矩形 9">
            <a:extLst>
              <a:ext uri="{FF2B5EF4-FFF2-40B4-BE49-F238E27FC236}">
                <a16:creationId xmlns:a16="http://schemas.microsoft.com/office/drawing/2014/main" id="{C7E05528-7BE4-194C-A887-44381073B73D}"/>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11" name="矩形 10">
            <a:extLst>
              <a:ext uri="{FF2B5EF4-FFF2-40B4-BE49-F238E27FC236}">
                <a16:creationId xmlns:a16="http://schemas.microsoft.com/office/drawing/2014/main" id="{5F3D9DFE-EE04-C14A-9D03-C82CEC1085AE}"/>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13" name="矩形 12">
            <a:extLst>
              <a:ext uri="{FF2B5EF4-FFF2-40B4-BE49-F238E27FC236}">
                <a16:creationId xmlns:a16="http://schemas.microsoft.com/office/drawing/2014/main" id="{D6EA9906-B43F-6F44-824B-9DC2E14BF68B}"/>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4" name="圆角矩形 13">
            <a:extLst>
              <a:ext uri="{FF2B5EF4-FFF2-40B4-BE49-F238E27FC236}">
                <a16:creationId xmlns:a16="http://schemas.microsoft.com/office/drawing/2014/main" id="{A392305D-AA35-D44C-A260-A3C5968BED6A}"/>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5" name="矩形 14">
            <a:extLst>
              <a:ext uri="{FF2B5EF4-FFF2-40B4-BE49-F238E27FC236}">
                <a16:creationId xmlns:a16="http://schemas.microsoft.com/office/drawing/2014/main" id="{46C55721-CD57-5F41-8381-D21140D87539}"/>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6" name="矩形 15">
            <a:extLst>
              <a:ext uri="{FF2B5EF4-FFF2-40B4-BE49-F238E27FC236}">
                <a16:creationId xmlns:a16="http://schemas.microsoft.com/office/drawing/2014/main" id="{A780FD27-DDD4-1241-BBD4-EED8FFFE49E7}"/>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7" name="矩形 16">
            <a:extLst>
              <a:ext uri="{FF2B5EF4-FFF2-40B4-BE49-F238E27FC236}">
                <a16:creationId xmlns:a16="http://schemas.microsoft.com/office/drawing/2014/main" id="{A39CC3F0-14D4-7246-88AD-1669EEE0D850}"/>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8" name="圆角矩形 17">
            <a:extLst>
              <a:ext uri="{FF2B5EF4-FFF2-40B4-BE49-F238E27FC236}">
                <a16:creationId xmlns:a16="http://schemas.microsoft.com/office/drawing/2014/main" id="{7F0E9FD3-6581-7B40-8F00-41BAE5BC95F8}"/>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9" name="直线箭头连接符 18">
            <a:extLst>
              <a:ext uri="{FF2B5EF4-FFF2-40B4-BE49-F238E27FC236}">
                <a16:creationId xmlns:a16="http://schemas.microsoft.com/office/drawing/2014/main" id="{B50DC518-1AB8-B541-A24A-0C92B7A53A7B}"/>
              </a:ext>
            </a:extLst>
          </p:cNvPr>
          <p:cNvCxnSpPr>
            <a:stCxn id="14" idx="3"/>
            <a:endCxn id="15"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FC779660-C72C-4548-8D17-991DEE06E2E3}"/>
              </a:ext>
            </a:extLst>
          </p:cNvPr>
          <p:cNvCxnSpPr>
            <a:stCxn id="15" idx="3"/>
            <a:endCxn id="16"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9BCBA3CB-8F84-A347-B282-B623D7BD2255}"/>
              </a:ext>
            </a:extLst>
          </p:cNvPr>
          <p:cNvCxnSpPr>
            <a:stCxn id="16" idx="2"/>
            <a:endCxn id="10"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5BE8403D-B562-DC47-AED7-2BE29DF55330}"/>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58FA8ED8-8D01-F344-BAB0-E41539E4EAD8}"/>
              </a:ext>
            </a:extLst>
          </p:cNvPr>
          <p:cNvCxnSpPr>
            <a:stCxn id="10" idx="1"/>
            <a:endCxn id="11"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15B125F-B189-C047-BD12-A24E6F7735BA}"/>
              </a:ext>
            </a:extLst>
          </p:cNvPr>
          <p:cNvCxnSpPr>
            <a:stCxn id="13" idx="3"/>
            <a:endCxn id="17"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8B8079D-9426-4D4A-8ABF-F8EFF9DA81F3}"/>
              </a:ext>
            </a:extLst>
          </p:cNvPr>
          <p:cNvCxnSpPr>
            <a:cxnSpLocks/>
            <a:stCxn id="17" idx="2"/>
            <a:endCxn id="26"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5600B35B-C730-0A42-9BE9-9E362F199763}"/>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7" name="直线箭头连接符 26">
            <a:extLst>
              <a:ext uri="{FF2B5EF4-FFF2-40B4-BE49-F238E27FC236}">
                <a16:creationId xmlns:a16="http://schemas.microsoft.com/office/drawing/2014/main" id="{AEB4B68D-AF62-984A-AAD6-083B258C9D7B}"/>
              </a:ext>
            </a:extLst>
          </p:cNvPr>
          <p:cNvCxnSpPr>
            <a:cxnSpLocks/>
            <a:stCxn id="26" idx="1"/>
            <a:endCxn id="18"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五角星 27">
            <a:extLst>
              <a:ext uri="{FF2B5EF4-FFF2-40B4-BE49-F238E27FC236}">
                <a16:creationId xmlns:a16="http://schemas.microsoft.com/office/drawing/2014/main" id="{783F2B87-5632-7C44-A539-D2A5C34A32D4}"/>
              </a:ext>
            </a:extLst>
          </p:cNvPr>
          <p:cNvSpPr/>
          <p:nvPr/>
        </p:nvSpPr>
        <p:spPr>
          <a:xfrm>
            <a:off x="6328064" y="4888500"/>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764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5</a:t>
            </a:r>
            <a:r>
              <a:rPr lang="zh-CN" altLang="en-US" dirty="0"/>
              <a:t>: </a:t>
            </a:r>
            <a:r>
              <a:rPr lang="en-US" altLang="zh-CN" dirty="0">
                <a:latin typeface="微软雅黑" panose="020B0503020204020204" pitchFamily="34" charset="-122"/>
                <a:ea typeface="微软雅黑" panose="020B0503020204020204" pitchFamily="34" charset="-122"/>
              </a:rPr>
              <a:t>Discussion</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情绪、代理对临场感的影响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42</a:t>
            </a:fld>
            <a:endParaRPr lang="zh-CN" altLang="en-US"/>
          </a:p>
        </p:txBody>
      </p:sp>
      <p:sp>
        <p:nvSpPr>
          <p:cNvPr id="9" name="文本框 8">
            <a:extLst>
              <a:ext uri="{FF2B5EF4-FFF2-40B4-BE49-F238E27FC236}">
                <a16:creationId xmlns:a16="http://schemas.microsoft.com/office/drawing/2014/main" id="{E98F079F-1B73-DF46-9F17-A2FE267ED2BF}"/>
              </a:ext>
            </a:extLst>
          </p:cNvPr>
          <p:cNvSpPr txBox="1"/>
          <p:nvPr/>
        </p:nvSpPr>
        <p:spPr>
          <a:xfrm>
            <a:off x="857250" y="1377934"/>
            <a:ext cx="10516350" cy="830997"/>
          </a:xfrm>
          <a:prstGeom prst="rect">
            <a:avLst/>
          </a:prstGeom>
          <a:noFill/>
        </p:spPr>
        <p:txBody>
          <a:bodyPr wrap="square">
            <a:spAutoFit/>
          </a:bodyPr>
          <a:lstStyle/>
          <a:p>
            <a:pPr marL="457200" indent="-457200">
              <a:buFont typeface="Wingdings" pitchFamily="2" charset="2"/>
              <a:buChar char="Ø"/>
            </a:pPr>
            <a:r>
              <a:rPr lang="en" altLang="zh-CN" sz="2400" b="1" dirty="0">
                <a:solidFill>
                  <a:srgbClr val="000000"/>
                </a:solidFill>
                <a:latin typeface="Microsoft YaHei" panose="020B0503020204020204" pitchFamily="34" charset="-122"/>
                <a:ea typeface="Microsoft YaHei" panose="020B0503020204020204" pitchFamily="34" charset="-122"/>
              </a:rPr>
              <a:t>RQ1 </a:t>
            </a:r>
            <a:r>
              <a:rPr lang="en" altLang="zh-CN" sz="2400" dirty="0">
                <a:solidFill>
                  <a:srgbClr val="000000"/>
                </a:solidFill>
                <a:latin typeface="Microsoft YaHei" panose="020B0503020204020204" pitchFamily="34" charset="-122"/>
                <a:ea typeface="Microsoft YaHei" panose="020B0503020204020204" pitchFamily="34" charset="-122"/>
              </a:rPr>
              <a:t>Is there a relationship between a </a:t>
            </a:r>
            <a:r>
              <a:rPr lang="en" altLang="zh-CN" sz="2400" dirty="0">
                <a:solidFill>
                  <a:srgbClr val="FF0000"/>
                </a:solidFill>
                <a:latin typeface="Microsoft YaHei" panose="020B0503020204020204" pitchFamily="34" charset="-122"/>
                <a:ea typeface="Microsoft YaHei" panose="020B0503020204020204" pitchFamily="34" charset="-122"/>
              </a:rPr>
              <a:t>user's emotion </a:t>
            </a:r>
            <a:r>
              <a:rPr lang="en" altLang="zh-CN" sz="2400" dirty="0">
                <a:solidFill>
                  <a:srgbClr val="000000"/>
                </a:solidFill>
                <a:latin typeface="Microsoft YaHei" panose="020B0503020204020204" pitchFamily="34" charset="-122"/>
                <a:ea typeface="Microsoft YaHei" panose="020B0503020204020204" pitchFamily="34" charset="-122"/>
              </a:rPr>
              <a:t>and </a:t>
            </a:r>
            <a:r>
              <a:rPr lang="en" altLang="zh-CN" sz="2400" dirty="0">
                <a:solidFill>
                  <a:srgbClr val="FF0000"/>
                </a:solidFill>
                <a:latin typeface="Microsoft YaHei" panose="020B0503020204020204" pitchFamily="34" charset="-122"/>
                <a:ea typeface="Microsoft YaHei" panose="020B0503020204020204" pitchFamily="34" charset="-122"/>
              </a:rPr>
              <a:t>presence</a:t>
            </a:r>
            <a:r>
              <a:rPr lang="en" altLang="zh-CN" sz="2400" dirty="0">
                <a:solidFill>
                  <a:srgbClr val="000000"/>
                </a:solidFill>
                <a:latin typeface="Microsoft YaHei" panose="020B0503020204020204" pitchFamily="34" charset="-122"/>
                <a:ea typeface="Microsoft YaHei" panose="020B0503020204020204" pitchFamily="34" charset="-122"/>
              </a:rPr>
              <a:t> in VR? </a:t>
            </a:r>
          </a:p>
        </p:txBody>
      </p:sp>
      <p:sp>
        <p:nvSpPr>
          <p:cNvPr id="12" name="文本框 11">
            <a:extLst>
              <a:ext uri="{FF2B5EF4-FFF2-40B4-BE49-F238E27FC236}">
                <a16:creationId xmlns:a16="http://schemas.microsoft.com/office/drawing/2014/main" id="{83C0E409-5B59-924B-808D-FD56E2CB6EE5}"/>
              </a:ext>
            </a:extLst>
          </p:cNvPr>
          <p:cNvSpPr txBox="1"/>
          <p:nvPr/>
        </p:nvSpPr>
        <p:spPr>
          <a:xfrm>
            <a:off x="1361209" y="4816606"/>
            <a:ext cx="10395876" cy="1211294"/>
          </a:xfrm>
          <a:prstGeom prst="rect">
            <a:avLst/>
          </a:prstGeom>
          <a:noFill/>
        </p:spPr>
        <p:txBody>
          <a:bodyPr wrap="square" rtlCol="0">
            <a:spAutoFit/>
          </a:bodyPr>
          <a:lstStyle/>
          <a:p>
            <a:pPr marL="342900" indent="-342900">
              <a:lnSpc>
                <a:spcPts val="3000"/>
              </a:lnSpc>
              <a:buFont typeface="Wingdings" pitchFamily="2" charset="2"/>
              <a:buChar char="l"/>
            </a:pPr>
            <a:r>
              <a:rPr kumimoji="1" lang="en-US" altLang="zh-CN" sz="2000" b="1">
                <a:latin typeface="Microsoft YaHei" panose="020B0503020204020204" pitchFamily="34" charset="-122"/>
                <a:ea typeface="Microsoft YaHei" panose="020B0503020204020204" pitchFamily="34" charset="-122"/>
              </a:rPr>
              <a:t>VEs</a:t>
            </a:r>
            <a:r>
              <a:rPr kumimoji="1" lang="zh-CN" altLang="en-US" sz="2000" b="1">
                <a:latin typeface="Microsoft YaHei" panose="020B0503020204020204" pitchFamily="34" charset="-122"/>
                <a:ea typeface="Microsoft YaHei" panose="020B0503020204020204" pitchFamily="34" charset="-122"/>
              </a:rPr>
              <a:t> 设计：</a:t>
            </a:r>
            <a:r>
              <a:rPr kumimoji="1" lang="zh-CN" altLang="en-US" sz="2000">
                <a:latin typeface="Microsoft YaHei" panose="020B0503020204020204" pitchFamily="34" charset="-122"/>
                <a:ea typeface="Microsoft YaHei" panose="020B0503020204020204" pitchFamily="34" charset="-122"/>
              </a:rPr>
              <a:t>诱发恐惧的</a:t>
            </a:r>
            <a:r>
              <a:rPr kumimoji="1" lang="en" altLang="zh-CN" sz="2000">
                <a:latin typeface="Microsoft YaHei" panose="020B0503020204020204" pitchFamily="34" charset="-122"/>
                <a:ea typeface="Microsoft YaHei" panose="020B0503020204020204" pitchFamily="34" charset="-122"/>
              </a:rPr>
              <a:t>VEs</a:t>
            </a:r>
            <a:r>
              <a:rPr kumimoji="1" lang="zh-CN" altLang="en-US" sz="2000">
                <a:latin typeface="Microsoft YaHei" panose="020B0503020204020204" pitchFamily="34" charset="-122"/>
                <a:ea typeface="Microsoft YaHei" panose="020B0503020204020204" pitchFamily="34" charset="-122"/>
              </a:rPr>
              <a:t>引发的恐惧感比愉悦感更高，诱发愉悦的</a:t>
            </a:r>
            <a:r>
              <a:rPr kumimoji="1" lang="en-US" altLang="zh-CN" sz="2000">
                <a:latin typeface="Microsoft YaHei" panose="020B0503020204020204" pitchFamily="34" charset="-122"/>
                <a:ea typeface="Microsoft YaHei" panose="020B0503020204020204" pitchFamily="34" charset="-122"/>
              </a:rPr>
              <a:t>VEs</a:t>
            </a:r>
            <a:r>
              <a:rPr kumimoji="1" lang="zh-CN" altLang="en-US" sz="2000">
                <a:latin typeface="Microsoft YaHei" panose="020B0503020204020204" pitchFamily="34" charset="-122"/>
                <a:ea typeface="Microsoft YaHei" panose="020B0503020204020204" pitchFamily="34" charset="-122"/>
              </a:rPr>
              <a:t>引发的愉悦感比恐惧感更高；</a:t>
            </a:r>
            <a:endParaRPr kumimoji="1" lang="en-US" altLang="zh-CN" sz="2000">
              <a:latin typeface="Microsoft YaHei" panose="020B0503020204020204" pitchFamily="34" charset="-122"/>
              <a:ea typeface="Microsoft YaHei" panose="020B0503020204020204" pitchFamily="34" charset="-122"/>
            </a:endParaRPr>
          </a:p>
          <a:p>
            <a:pPr marL="342900" indent="-342900">
              <a:lnSpc>
                <a:spcPts val="3000"/>
              </a:lnSpc>
              <a:buFont typeface="Wingdings" pitchFamily="2" charset="2"/>
              <a:buChar char="l"/>
            </a:pPr>
            <a:r>
              <a:rPr kumimoji="1" lang="en-US" altLang="zh-CN" sz="2000" b="1">
                <a:latin typeface="Microsoft YaHei" panose="020B0503020204020204" pitchFamily="34" charset="-122"/>
                <a:ea typeface="Microsoft YaHei" panose="020B0503020204020204" pitchFamily="34" charset="-122"/>
              </a:rPr>
              <a:t>Intensity</a:t>
            </a:r>
            <a:r>
              <a:rPr kumimoji="1" lang="zh-CN" altLang="en-US" sz="2000" b="1">
                <a:latin typeface="Microsoft YaHei" panose="020B0503020204020204" pitchFamily="34" charset="-122"/>
                <a:ea typeface="Microsoft YaHei" panose="020B0503020204020204" pitchFamily="34" charset="-122"/>
              </a:rPr>
              <a:t>：</a:t>
            </a:r>
            <a:r>
              <a:rPr kumimoji="1" lang="zh-CN" altLang="en-US" sz="2000">
                <a:latin typeface="Microsoft YaHei" panose="020B0503020204020204" pitchFamily="34" charset="-122"/>
                <a:ea typeface="Microsoft YaHei" panose="020B0503020204020204" pitchFamily="34" charset="-122"/>
              </a:rPr>
              <a:t>愉悦与愉悦环境下的临场感正相关，恐惧与恐惧环境下的临场感正相关；</a:t>
            </a:r>
            <a:endParaRPr kumimoji="1" lang="en-US" altLang="zh-CN" sz="200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5D4DFB8-5A31-1F47-802E-07AFF03B58BF}"/>
              </a:ext>
            </a:extLst>
          </p:cNvPr>
          <p:cNvPicPr>
            <a:picLocks noChangeAspect="1"/>
          </p:cNvPicPr>
          <p:nvPr/>
        </p:nvPicPr>
        <p:blipFill>
          <a:blip r:embed="rId3"/>
          <a:stretch>
            <a:fillRect/>
          </a:stretch>
        </p:blipFill>
        <p:spPr>
          <a:xfrm>
            <a:off x="3309100" y="2134470"/>
            <a:ext cx="8064500" cy="2514600"/>
          </a:xfrm>
          <a:prstGeom prst="rect">
            <a:avLst/>
          </a:prstGeom>
        </p:spPr>
      </p:pic>
      <p:pic>
        <p:nvPicPr>
          <p:cNvPr id="6" name="图片 5">
            <a:extLst>
              <a:ext uri="{FF2B5EF4-FFF2-40B4-BE49-F238E27FC236}">
                <a16:creationId xmlns:a16="http://schemas.microsoft.com/office/drawing/2014/main" id="{1B2F570A-9158-864B-ADE0-7AD960D167C7}"/>
              </a:ext>
            </a:extLst>
          </p:cNvPr>
          <p:cNvPicPr>
            <a:picLocks noChangeAspect="1"/>
          </p:cNvPicPr>
          <p:nvPr/>
        </p:nvPicPr>
        <p:blipFill>
          <a:blip r:embed="rId4"/>
          <a:stretch>
            <a:fillRect/>
          </a:stretch>
        </p:blipFill>
        <p:spPr>
          <a:xfrm>
            <a:off x="1091480" y="2355858"/>
            <a:ext cx="2429754" cy="2146283"/>
          </a:xfrm>
          <a:prstGeom prst="rect">
            <a:avLst/>
          </a:prstGeom>
        </p:spPr>
      </p:pic>
    </p:spTree>
    <p:extLst>
      <p:ext uri="{BB962C8B-B14F-4D97-AF65-F5344CB8AC3E}">
        <p14:creationId xmlns:p14="http://schemas.microsoft.com/office/powerpoint/2010/main" val="2158309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5</a:t>
            </a:r>
            <a:r>
              <a:rPr lang="zh-CN" altLang="en-US" dirty="0"/>
              <a:t>: </a:t>
            </a:r>
            <a:r>
              <a:rPr lang="en-US" altLang="zh-CN" dirty="0">
                <a:latin typeface="微软雅黑" panose="020B0503020204020204" pitchFamily="34" charset="-122"/>
                <a:ea typeface="微软雅黑" panose="020B0503020204020204" pitchFamily="34" charset="-122"/>
              </a:rPr>
              <a:t>Discussion</a:t>
            </a:r>
            <a:endParaRPr lang="zh-CN" altLang="en-US" dirty="0"/>
          </a:p>
        </p:txBody>
      </p:sp>
      <p:sp>
        <p:nvSpPr>
          <p:cNvPr id="5" name="文本占位符 4"/>
          <p:cNvSpPr>
            <a:spLocks noGrp="1"/>
          </p:cNvSpPr>
          <p:nvPr>
            <p:ph type="body" sz="quarter" idx="13"/>
          </p:nvPr>
        </p:nvSpPr>
        <p:spPr/>
        <p:txBody>
          <a:bodyPr/>
          <a:lstStyle/>
          <a:p>
            <a:r>
              <a:rPr lang="en-US" altLang="zh-CN" dirty="0"/>
              <a:t>1.</a:t>
            </a:r>
            <a:r>
              <a:rPr lang="zh-CN" altLang="en-US" dirty="0"/>
              <a:t> 情绪、代理对临场感的影响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43</a:t>
            </a:fld>
            <a:endParaRPr lang="zh-CN" altLang="en-US"/>
          </a:p>
        </p:txBody>
      </p:sp>
      <p:sp>
        <p:nvSpPr>
          <p:cNvPr id="10" name="文本框 9">
            <a:extLst>
              <a:ext uri="{FF2B5EF4-FFF2-40B4-BE49-F238E27FC236}">
                <a16:creationId xmlns:a16="http://schemas.microsoft.com/office/drawing/2014/main" id="{61EBE09C-75F8-4849-86C2-97ECA34014F2}"/>
              </a:ext>
            </a:extLst>
          </p:cNvPr>
          <p:cNvSpPr txBox="1"/>
          <p:nvPr/>
        </p:nvSpPr>
        <p:spPr>
          <a:xfrm>
            <a:off x="857250" y="1377934"/>
            <a:ext cx="10516350" cy="830997"/>
          </a:xfrm>
          <a:prstGeom prst="rect">
            <a:avLst/>
          </a:prstGeom>
          <a:noFill/>
        </p:spPr>
        <p:txBody>
          <a:bodyPr wrap="square">
            <a:spAutoFit/>
          </a:bodyPr>
          <a:lstStyle/>
          <a:p>
            <a:pPr marL="457200" indent="-457200">
              <a:buFont typeface="Wingdings" pitchFamily="2" charset="2"/>
              <a:buChar char="Ø"/>
            </a:pPr>
            <a:r>
              <a:rPr lang="en" altLang="zh-CN" sz="2400" b="1" dirty="0">
                <a:solidFill>
                  <a:srgbClr val="000000"/>
                </a:solidFill>
                <a:latin typeface="Microsoft YaHei" panose="020B0503020204020204" pitchFamily="34" charset="-122"/>
                <a:ea typeface="Microsoft YaHei" panose="020B0503020204020204" pitchFamily="34" charset="-122"/>
              </a:rPr>
              <a:t>RQ2 </a:t>
            </a:r>
            <a:r>
              <a:rPr lang="en" altLang="zh-CN" sz="2400" dirty="0">
                <a:solidFill>
                  <a:srgbClr val="000000"/>
                </a:solidFill>
                <a:latin typeface="Microsoft YaHei" panose="020B0503020204020204" pitchFamily="34" charset="-122"/>
                <a:ea typeface="Microsoft YaHei" panose="020B0503020204020204" pitchFamily="34" charset="-122"/>
              </a:rPr>
              <a:t>How does </a:t>
            </a:r>
            <a:r>
              <a:rPr lang="en" altLang="zh-CN" sz="2400" dirty="0">
                <a:solidFill>
                  <a:srgbClr val="FF0000"/>
                </a:solidFill>
                <a:latin typeface="Microsoft YaHei" panose="020B0503020204020204" pitchFamily="34" charset="-122"/>
                <a:ea typeface="Microsoft YaHei" panose="020B0503020204020204" pitchFamily="34" charset="-122"/>
              </a:rPr>
              <a:t>the level of agency </a:t>
            </a:r>
            <a:r>
              <a:rPr lang="en" altLang="zh-CN" sz="2400" dirty="0">
                <a:solidFill>
                  <a:srgbClr val="000000"/>
                </a:solidFill>
                <a:latin typeface="Microsoft YaHei" panose="020B0503020204020204" pitchFamily="34" charset="-122"/>
                <a:ea typeface="Microsoft YaHei" panose="020B0503020204020204" pitchFamily="34" charset="-122"/>
              </a:rPr>
              <a:t>afforded to a user in VR affect their </a:t>
            </a:r>
            <a:r>
              <a:rPr lang="en" altLang="zh-CN" sz="2400" dirty="0">
                <a:solidFill>
                  <a:srgbClr val="FF0000"/>
                </a:solidFill>
                <a:latin typeface="Microsoft YaHei" panose="020B0503020204020204" pitchFamily="34" charset="-122"/>
                <a:ea typeface="Microsoft YaHei" panose="020B0503020204020204" pitchFamily="34" charset="-122"/>
              </a:rPr>
              <a:t>presence</a:t>
            </a:r>
            <a:r>
              <a:rPr lang="en" altLang="zh-CN" sz="2400" dirty="0">
                <a:solidFill>
                  <a:srgbClr val="000000"/>
                </a:solidFill>
                <a:latin typeface="Microsoft YaHei" panose="020B0503020204020204" pitchFamily="34" charset="-122"/>
                <a:ea typeface="Microsoft YaHei" panose="020B0503020204020204" pitchFamily="34" charset="-122"/>
              </a:rPr>
              <a:t>? </a:t>
            </a:r>
          </a:p>
        </p:txBody>
      </p:sp>
      <p:sp>
        <p:nvSpPr>
          <p:cNvPr id="12" name="文本框 11">
            <a:extLst>
              <a:ext uri="{FF2B5EF4-FFF2-40B4-BE49-F238E27FC236}">
                <a16:creationId xmlns:a16="http://schemas.microsoft.com/office/drawing/2014/main" id="{F5DEB93F-D094-EC46-9F63-F02EA1517BA4}"/>
              </a:ext>
            </a:extLst>
          </p:cNvPr>
          <p:cNvSpPr txBox="1"/>
          <p:nvPr/>
        </p:nvSpPr>
        <p:spPr>
          <a:xfrm>
            <a:off x="1361209" y="5025342"/>
            <a:ext cx="10395876" cy="826573"/>
          </a:xfrm>
          <a:prstGeom prst="rect">
            <a:avLst/>
          </a:prstGeom>
          <a:noFill/>
        </p:spPr>
        <p:txBody>
          <a:bodyPr wrap="square" rtlCol="0">
            <a:spAutoFit/>
          </a:bodyPr>
          <a:lstStyle/>
          <a:p>
            <a:pPr marL="342900" indent="-342900">
              <a:lnSpc>
                <a:spcPts val="3000"/>
              </a:lnSpc>
              <a:buFont typeface="Wingdings" pitchFamily="2" charset="2"/>
              <a:buChar char="l"/>
            </a:pPr>
            <a:r>
              <a:rPr kumimoji="1" lang="en-US" altLang="zh-CN" sz="2000" b="1">
                <a:latin typeface="Microsoft YaHei" panose="020B0503020204020204" pitchFamily="34" charset="-122"/>
                <a:ea typeface="Microsoft YaHei" panose="020B0503020204020204" pitchFamily="34" charset="-122"/>
              </a:rPr>
              <a:t>Agency</a:t>
            </a:r>
            <a:r>
              <a:rPr kumimoji="1" lang="zh-CN" altLang="en-US" sz="2000" b="1">
                <a:latin typeface="Microsoft YaHei" panose="020B0503020204020204" pitchFamily="34" charset="-122"/>
                <a:ea typeface="Microsoft YaHei" panose="020B0503020204020204" pitchFamily="34" charset="-122"/>
              </a:rPr>
              <a:t>：</a:t>
            </a:r>
            <a:r>
              <a:rPr kumimoji="1" lang="zh-CN" altLang="en-US" sz="2000">
                <a:latin typeface="Microsoft YaHei" panose="020B0503020204020204" pitchFamily="34" charset="-122"/>
                <a:ea typeface="Microsoft YaHei" panose="020B0503020204020204" pitchFamily="34" charset="-122"/>
              </a:rPr>
              <a:t>代理有助于临场感的形成（仅限于</a:t>
            </a:r>
            <a:r>
              <a:rPr kumimoji="1" lang="en-US" altLang="zh-CN" sz="2000">
                <a:latin typeface="Microsoft YaHei" panose="020B0503020204020204" pitchFamily="34" charset="-122"/>
                <a:ea typeface="Microsoft YaHei" panose="020B0503020204020204" pitchFamily="34" charset="-122"/>
              </a:rPr>
              <a:t>FA</a:t>
            </a:r>
            <a:r>
              <a:rPr kumimoji="1" lang="zh-CN" altLang="en-US" sz="2000">
                <a:latin typeface="Microsoft YaHei" panose="020B0503020204020204" pitchFamily="34" charset="-122"/>
                <a:ea typeface="Microsoft YaHei" panose="020B0503020204020204" pitchFamily="34" charset="-122"/>
              </a:rPr>
              <a:t>条件下）；</a:t>
            </a:r>
            <a:endParaRPr kumimoji="1" lang="en-US" altLang="zh-CN" sz="2000">
              <a:latin typeface="Microsoft YaHei" panose="020B0503020204020204" pitchFamily="34" charset="-122"/>
              <a:ea typeface="Microsoft YaHei" panose="020B0503020204020204" pitchFamily="34" charset="-122"/>
            </a:endParaRPr>
          </a:p>
          <a:p>
            <a:pPr marL="342900" indent="-342900">
              <a:lnSpc>
                <a:spcPts val="3000"/>
              </a:lnSpc>
              <a:buFont typeface="Wingdings" pitchFamily="2" charset="2"/>
              <a:buChar char="l"/>
            </a:pPr>
            <a:r>
              <a:rPr kumimoji="1" lang="zh-CN" altLang="en-US" sz="2000">
                <a:latin typeface="Microsoft YaHei" panose="020B0503020204020204" pitchFamily="34" charset="-122"/>
                <a:ea typeface="Microsoft YaHei" panose="020B0503020204020204" pitchFamily="34" charset="-122"/>
              </a:rPr>
              <a:t>恐惧状态可能触发战斗或者逃跑反应，从而促进临场感的形成。</a:t>
            </a:r>
            <a:endParaRPr kumimoji="1" lang="en-US" altLang="zh-CN" sz="200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CD72B5B-09D3-8E4A-82EA-1964DF33554C}"/>
              </a:ext>
            </a:extLst>
          </p:cNvPr>
          <p:cNvPicPr>
            <a:picLocks noChangeAspect="1"/>
          </p:cNvPicPr>
          <p:nvPr/>
        </p:nvPicPr>
        <p:blipFill>
          <a:blip r:embed="rId3"/>
          <a:stretch>
            <a:fillRect/>
          </a:stretch>
        </p:blipFill>
        <p:spPr>
          <a:xfrm>
            <a:off x="1301043" y="2331763"/>
            <a:ext cx="2220191" cy="2570747"/>
          </a:xfrm>
          <a:prstGeom prst="rect">
            <a:avLst/>
          </a:prstGeom>
        </p:spPr>
      </p:pic>
      <p:pic>
        <p:nvPicPr>
          <p:cNvPr id="6" name="图片 5">
            <a:extLst>
              <a:ext uri="{FF2B5EF4-FFF2-40B4-BE49-F238E27FC236}">
                <a16:creationId xmlns:a16="http://schemas.microsoft.com/office/drawing/2014/main" id="{C97E6929-2DF9-C146-9641-2C0AD61F1A69}"/>
              </a:ext>
            </a:extLst>
          </p:cNvPr>
          <p:cNvPicPr>
            <a:picLocks noChangeAspect="1"/>
          </p:cNvPicPr>
          <p:nvPr/>
        </p:nvPicPr>
        <p:blipFill>
          <a:blip r:embed="rId4"/>
          <a:stretch>
            <a:fillRect/>
          </a:stretch>
        </p:blipFill>
        <p:spPr>
          <a:xfrm>
            <a:off x="4131933" y="2436643"/>
            <a:ext cx="6851258" cy="2078310"/>
          </a:xfrm>
          <a:prstGeom prst="rect">
            <a:avLst/>
          </a:prstGeom>
        </p:spPr>
      </p:pic>
      <p:sp>
        <p:nvSpPr>
          <p:cNvPr id="7" name="矩形 6">
            <a:extLst>
              <a:ext uri="{FF2B5EF4-FFF2-40B4-BE49-F238E27FC236}">
                <a16:creationId xmlns:a16="http://schemas.microsoft.com/office/drawing/2014/main" id="{0652BF05-E1D6-6149-AD6B-F5686D30A31F}"/>
              </a:ext>
            </a:extLst>
          </p:cNvPr>
          <p:cNvSpPr/>
          <p:nvPr/>
        </p:nvSpPr>
        <p:spPr>
          <a:xfrm>
            <a:off x="8738755" y="2680855"/>
            <a:ext cx="426027" cy="15690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31079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5</a:t>
            </a:r>
            <a:r>
              <a:rPr lang="zh-CN" altLang="en-US" dirty="0"/>
              <a:t>: </a:t>
            </a:r>
            <a:r>
              <a:rPr lang="en-US" altLang="zh-CN" dirty="0">
                <a:latin typeface="微软雅黑" panose="020B0503020204020204" pitchFamily="34" charset="-122"/>
                <a:ea typeface="微软雅黑" panose="020B0503020204020204" pitchFamily="34" charset="-122"/>
              </a:rPr>
              <a:t>Discussion</a:t>
            </a:r>
            <a:endParaRPr lang="zh-CN" altLang="en-US" dirty="0"/>
          </a:p>
        </p:txBody>
      </p:sp>
      <p:sp>
        <p:nvSpPr>
          <p:cNvPr id="5" name="文本占位符 4"/>
          <p:cNvSpPr>
            <a:spLocks noGrp="1"/>
          </p:cNvSpPr>
          <p:nvPr>
            <p:ph type="body" sz="quarter" idx="13"/>
          </p:nvPr>
        </p:nvSpPr>
        <p:spPr/>
        <p:txBody>
          <a:bodyPr/>
          <a:lstStyle/>
          <a:p>
            <a:r>
              <a:rPr lang="en-US" altLang="zh-CN" dirty="0"/>
              <a:t>2.</a:t>
            </a:r>
            <a:r>
              <a:rPr lang="zh-CN" altLang="en-US" dirty="0"/>
              <a:t> </a:t>
            </a:r>
            <a:r>
              <a:rPr lang="en-US" altLang="zh-CN" dirty="0"/>
              <a:t>PEA</a:t>
            </a:r>
            <a:r>
              <a:rPr lang="zh-CN" altLang="en-US" dirty="0"/>
              <a:t>模型</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44</a:t>
            </a:fld>
            <a:endParaRPr lang="zh-CN" altLang="en-US"/>
          </a:p>
        </p:txBody>
      </p:sp>
      <p:sp>
        <p:nvSpPr>
          <p:cNvPr id="6" name="文本框 5">
            <a:extLst>
              <a:ext uri="{FF2B5EF4-FFF2-40B4-BE49-F238E27FC236}">
                <a16:creationId xmlns:a16="http://schemas.microsoft.com/office/drawing/2014/main" id="{8D52643C-8430-1E47-B49D-04D93C5F56A7}"/>
              </a:ext>
            </a:extLst>
          </p:cNvPr>
          <p:cNvSpPr txBox="1"/>
          <p:nvPr/>
        </p:nvSpPr>
        <p:spPr>
          <a:xfrm>
            <a:off x="857250" y="1377934"/>
            <a:ext cx="10516350" cy="830997"/>
          </a:xfrm>
          <a:prstGeom prst="rect">
            <a:avLst/>
          </a:prstGeom>
          <a:noFill/>
        </p:spPr>
        <p:txBody>
          <a:bodyPr wrap="square">
            <a:spAutoFit/>
          </a:bodyPr>
          <a:lstStyle/>
          <a:p>
            <a:pPr marL="457200" indent="-457200">
              <a:buFont typeface="Wingdings" pitchFamily="2" charset="2"/>
              <a:buChar char="Ø"/>
            </a:pPr>
            <a:r>
              <a:rPr lang="en" altLang="zh-CN" sz="2400" b="1" dirty="0">
                <a:solidFill>
                  <a:srgbClr val="000000"/>
                </a:solidFill>
                <a:effectLst/>
                <a:latin typeface="Microsoft YaHei" panose="020B0503020204020204" pitchFamily="34" charset="-122"/>
                <a:ea typeface="Microsoft YaHei" panose="020B0503020204020204" pitchFamily="34" charset="-122"/>
              </a:rPr>
              <a:t>RQ3 </a:t>
            </a:r>
            <a:r>
              <a:rPr lang="en" altLang="zh-CN" sz="2400" dirty="0">
                <a:solidFill>
                  <a:srgbClr val="000000"/>
                </a:solidFill>
                <a:effectLst/>
                <a:latin typeface="Microsoft YaHei" panose="020B0503020204020204" pitchFamily="34" charset="-122"/>
                <a:ea typeface="Microsoft YaHei" panose="020B0503020204020204" pitchFamily="34" charset="-122"/>
              </a:rPr>
              <a:t>How can we </a:t>
            </a:r>
            <a:r>
              <a:rPr lang="en" altLang="zh-CN" sz="2400" dirty="0">
                <a:solidFill>
                  <a:srgbClr val="FF0000"/>
                </a:solidFill>
                <a:effectLst/>
                <a:latin typeface="Microsoft YaHei" panose="020B0503020204020204" pitchFamily="34" charset="-122"/>
                <a:ea typeface="Microsoft YaHei" panose="020B0503020204020204" pitchFamily="34" charset="-122"/>
              </a:rPr>
              <a:t>model the effects </a:t>
            </a:r>
            <a:r>
              <a:rPr lang="en" altLang="zh-CN" sz="2400" dirty="0">
                <a:solidFill>
                  <a:srgbClr val="000000"/>
                </a:solidFill>
                <a:effectLst/>
                <a:latin typeface="Microsoft YaHei" panose="020B0503020204020204" pitchFamily="34" charset="-122"/>
                <a:ea typeface="Microsoft YaHei" panose="020B0503020204020204" pitchFamily="34" charset="-122"/>
              </a:rPr>
              <a:t>of </a:t>
            </a:r>
            <a:r>
              <a:rPr lang="en" altLang="zh-CN" sz="2400" dirty="0">
                <a:solidFill>
                  <a:srgbClr val="FF0000"/>
                </a:solidFill>
                <a:effectLst/>
                <a:latin typeface="Microsoft YaHei" panose="020B0503020204020204" pitchFamily="34" charset="-122"/>
                <a:ea typeface="Microsoft YaHei" panose="020B0503020204020204" pitchFamily="34" charset="-122"/>
              </a:rPr>
              <a:t>emotion</a:t>
            </a:r>
            <a:r>
              <a:rPr lang="en" altLang="zh-CN" sz="2400" dirty="0">
                <a:solidFill>
                  <a:srgbClr val="000000"/>
                </a:solidFill>
                <a:effectLst/>
                <a:latin typeface="Microsoft YaHei" panose="020B0503020204020204" pitchFamily="34" charset="-122"/>
                <a:ea typeface="Microsoft YaHei" panose="020B0503020204020204" pitchFamily="34" charset="-122"/>
              </a:rPr>
              <a:t> and </a:t>
            </a:r>
            <a:r>
              <a:rPr lang="en" altLang="zh-CN" sz="2400" dirty="0">
                <a:solidFill>
                  <a:srgbClr val="FF0000"/>
                </a:solidFill>
                <a:effectLst/>
                <a:latin typeface="Microsoft YaHei" panose="020B0503020204020204" pitchFamily="34" charset="-122"/>
                <a:ea typeface="Microsoft YaHei" panose="020B0503020204020204" pitchFamily="34" charset="-122"/>
              </a:rPr>
              <a:t>agency</a:t>
            </a:r>
            <a:r>
              <a:rPr lang="en" altLang="zh-CN" sz="2400" dirty="0">
                <a:solidFill>
                  <a:srgbClr val="000000"/>
                </a:solidFill>
                <a:effectLst/>
                <a:latin typeface="Microsoft YaHei" panose="020B0503020204020204" pitchFamily="34" charset="-122"/>
                <a:ea typeface="Microsoft YaHei" panose="020B0503020204020204" pitchFamily="34" charset="-122"/>
              </a:rPr>
              <a:t> on presence in VR?</a:t>
            </a:r>
            <a:endParaRPr lang="en" altLang="zh-CN" sz="24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388D8870-06BC-F440-AA04-1BA0AB0E6DC5}"/>
              </a:ext>
            </a:extLst>
          </p:cNvPr>
          <p:cNvSpPr txBox="1"/>
          <p:nvPr/>
        </p:nvSpPr>
        <p:spPr>
          <a:xfrm>
            <a:off x="1361209" y="2210517"/>
            <a:ext cx="9933709" cy="2365456"/>
          </a:xfrm>
          <a:prstGeom prst="rect">
            <a:avLst/>
          </a:prstGeom>
          <a:noFill/>
        </p:spPr>
        <p:txBody>
          <a:bodyPr wrap="square" rtlCol="0">
            <a:spAutoFit/>
          </a:bodyPr>
          <a:lstStyle/>
          <a:p>
            <a:pPr marL="342900" indent="-342900">
              <a:lnSpc>
                <a:spcPts val="3000"/>
              </a:lnSpc>
              <a:buFont typeface="Wingdings" pitchFamily="2" charset="2"/>
              <a:buChar char="l"/>
            </a:pPr>
            <a:r>
              <a:rPr kumimoji="1" lang="zh-CN" altLang="en-US" sz="2000">
                <a:latin typeface="Microsoft YaHei" panose="020B0503020204020204" pitchFamily="34" charset="-122"/>
                <a:ea typeface="Microsoft YaHei" panose="020B0503020204020204" pitchFamily="34" charset="-122"/>
              </a:rPr>
              <a:t>虚拟环境被设计出来后，其感知强度和代理（平均而言）是</a:t>
            </a:r>
            <a:r>
              <a:rPr kumimoji="1" lang="zh-CN" altLang="en-US" sz="2000">
                <a:solidFill>
                  <a:srgbClr val="FF0000"/>
                </a:solidFill>
                <a:latin typeface="Microsoft YaHei" panose="020B0503020204020204" pitchFamily="34" charset="-122"/>
                <a:ea typeface="Microsoft YaHei" panose="020B0503020204020204" pitchFamily="34" charset="-122"/>
              </a:rPr>
              <a:t>隐含的并且固定</a:t>
            </a:r>
            <a:r>
              <a:rPr kumimoji="1" lang="zh-CN" altLang="en-US" sz="2000">
                <a:latin typeface="Microsoft YaHei" panose="020B0503020204020204" pitchFamily="34" charset="-122"/>
                <a:ea typeface="Microsoft YaHei" panose="020B0503020204020204" pitchFamily="34" charset="-122"/>
              </a:rPr>
              <a:t>的；</a:t>
            </a:r>
            <a:endParaRPr kumimoji="1" lang="en-US" altLang="zh-CN" sz="2000">
              <a:latin typeface="Microsoft YaHei" panose="020B0503020204020204" pitchFamily="34" charset="-122"/>
              <a:ea typeface="Microsoft YaHei" panose="020B0503020204020204" pitchFamily="34" charset="-122"/>
            </a:endParaRPr>
          </a:p>
          <a:p>
            <a:pPr marL="342900" indent="-342900">
              <a:lnSpc>
                <a:spcPts val="3000"/>
              </a:lnSpc>
              <a:buFont typeface="Wingdings" pitchFamily="2" charset="2"/>
              <a:buChar char="l"/>
            </a:pPr>
            <a:r>
              <a:rPr kumimoji="1" lang="zh-CN" altLang="en-US" sz="2000">
                <a:latin typeface="Microsoft YaHei" panose="020B0503020204020204" pitchFamily="34" charset="-122"/>
                <a:ea typeface="Microsoft YaHei" panose="020B0503020204020204" pitchFamily="34" charset="-122"/>
              </a:rPr>
              <a:t>代理对临场感的影响（</a:t>
            </a:r>
            <a:r>
              <a:rPr kumimoji="1" lang="en-US" altLang="zh-CN" sz="2000">
                <a:latin typeface="Microsoft YaHei" panose="020B0503020204020204" pitchFamily="34" charset="-122"/>
                <a:ea typeface="Microsoft YaHei" panose="020B0503020204020204" pitchFamily="34" charset="-122"/>
              </a:rPr>
              <a:t>0.69</a:t>
            </a:r>
            <a:r>
              <a:rPr kumimoji="1" lang="zh-CN" altLang="en-US" sz="2000">
                <a:latin typeface="Microsoft YaHei" panose="020B0503020204020204" pitchFamily="34" charset="-122"/>
                <a:ea typeface="Microsoft YaHei" panose="020B0503020204020204" pitchFamily="34" charset="-122"/>
              </a:rPr>
              <a:t>）比主导情绪的强度对临场感的影响（</a:t>
            </a:r>
            <a:r>
              <a:rPr kumimoji="1" lang="en-US" altLang="zh-CN" sz="2000">
                <a:latin typeface="Microsoft YaHei" panose="020B0503020204020204" pitchFamily="34" charset="-122"/>
                <a:ea typeface="Microsoft YaHei" panose="020B0503020204020204" pitchFamily="34" charset="-122"/>
              </a:rPr>
              <a:t>0.20</a:t>
            </a:r>
            <a:r>
              <a:rPr kumimoji="1" lang="zh-CN" altLang="en-US" sz="2000">
                <a:latin typeface="Microsoft YaHei" panose="020B0503020204020204" pitchFamily="34" charset="-122"/>
                <a:ea typeface="Microsoft YaHei" panose="020B0503020204020204" pitchFamily="34" charset="-122"/>
              </a:rPr>
              <a:t>）高；</a:t>
            </a:r>
            <a:endParaRPr kumimoji="1" lang="en-US" altLang="zh-CN" sz="2000">
              <a:latin typeface="Microsoft YaHei" panose="020B0503020204020204" pitchFamily="34" charset="-122"/>
              <a:ea typeface="Microsoft YaHei" panose="020B0503020204020204" pitchFamily="34" charset="-122"/>
            </a:endParaRPr>
          </a:p>
          <a:p>
            <a:pPr marL="342900" indent="-342900">
              <a:lnSpc>
                <a:spcPts val="3000"/>
              </a:lnSpc>
              <a:buFont typeface="Wingdings" pitchFamily="2" charset="2"/>
              <a:buChar char="l"/>
            </a:pPr>
            <a:r>
              <a:rPr kumimoji="1" lang="zh-CN" altLang="en-US" sz="2000">
                <a:latin typeface="Microsoft YaHei" panose="020B0503020204020204" pitchFamily="34" charset="-122"/>
                <a:ea typeface="Microsoft YaHei" panose="020B0503020204020204" pitchFamily="34" charset="-122"/>
              </a:rPr>
              <a:t>代理和情感在临场感形成中存在相互作用，只有在</a:t>
            </a:r>
            <a:r>
              <a:rPr kumimoji="1" lang="en-US" altLang="zh-CN" sz="2000">
                <a:latin typeface="Microsoft YaHei" panose="020B0503020204020204" pitchFamily="34" charset="-122"/>
                <a:ea typeface="Microsoft YaHei" panose="020B0503020204020204" pitchFamily="34" charset="-122"/>
              </a:rPr>
              <a:t>VE</a:t>
            </a:r>
            <a:r>
              <a:rPr kumimoji="1" lang="zh-CN" altLang="en-US" sz="2000">
                <a:latin typeface="Microsoft YaHei" panose="020B0503020204020204" pitchFamily="34" charset="-122"/>
                <a:ea typeface="Microsoft YaHei" panose="020B0503020204020204" pitchFamily="34" charset="-122"/>
              </a:rPr>
              <a:t>的</a:t>
            </a:r>
            <a:r>
              <a:rPr kumimoji="1" lang="zh-CN" altLang="en-US" sz="2000">
                <a:solidFill>
                  <a:srgbClr val="FF0000"/>
                </a:solidFill>
                <a:latin typeface="Microsoft YaHei" panose="020B0503020204020204" pitchFamily="34" charset="-122"/>
                <a:ea typeface="Microsoft YaHei" panose="020B0503020204020204" pitchFamily="34" charset="-122"/>
              </a:rPr>
              <a:t>主导情绪是恐惧时</a:t>
            </a:r>
            <a:r>
              <a:rPr kumimoji="1" lang="zh-CN" altLang="en-US" sz="2000">
                <a:latin typeface="Microsoft YaHei" panose="020B0503020204020204" pitchFamily="34" charset="-122"/>
                <a:ea typeface="Microsoft YaHei" panose="020B0503020204020204" pitchFamily="34" charset="-122"/>
              </a:rPr>
              <a:t>，代理才能增强临场感；</a:t>
            </a:r>
            <a:endParaRPr kumimoji="1" lang="en-US" altLang="zh-CN" sz="2000">
              <a:latin typeface="Microsoft YaHei" panose="020B0503020204020204" pitchFamily="34" charset="-122"/>
              <a:ea typeface="Microsoft YaHei" panose="020B0503020204020204" pitchFamily="34" charset="-122"/>
            </a:endParaRPr>
          </a:p>
          <a:p>
            <a:pPr marL="342900" indent="-342900">
              <a:lnSpc>
                <a:spcPts val="3000"/>
              </a:lnSpc>
              <a:buFont typeface="Wingdings" pitchFamily="2" charset="2"/>
              <a:buChar char="l"/>
            </a:pPr>
            <a:r>
              <a:rPr kumimoji="1" lang="zh-CN" altLang="en-US" sz="2000">
                <a:latin typeface="Microsoft YaHei" panose="020B0503020204020204" pitchFamily="34" charset="-122"/>
                <a:ea typeface="Microsoft YaHei" panose="020B0503020204020204" pitchFamily="34" charset="-122"/>
              </a:rPr>
              <a:t>情绪和代理的交互可以对临场感产生很好的影响，设计者在特定情况下设计代理可以更好地引发情绪。</a:t>
            </a:r>
            <a:endParaRPr kumimoji="1" lang="en-US" altLang="zh-CN" sz="200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A5AFFCF-C4E5-E341-BD96-1DEB1FBC3D42}"/>
              </a:ext>
            </a:extLst>
          </p:cNvPr>
          <p:cNvPicPr>
            <a:picLocks noChangeAspect="1"/>
          </p:cNvPicPr>
          <p:nvPr/>
        </p:nvPicPr>
        <p:blipFill>
          <a:blip r:embed="rId3"/>
          <a:stretch>
            <a:fillRect/>
          </a:stretch>
        </p:blipFill>
        <p:spPr>
          <a:xfrm>
            <a:off x="3848759" y="4320487"/>
            <a:ext cx="4657676" cy="2127042"/>
          </a:xfrm>
          <a:prstGeom prst="rect">
            <a:avLst/>
          </a:prstGeom>
        </p:spPr>
      </p:pic>
    </p:spTree>
    <p:extLst>
      <p:ext uri="{BB962C8B-B14F-4D97-AF65-F5344CB8AC3E}">
        <p14:creationId xmlns:p14="http://schemas.microsoft.com/office/powerpoint/2010/main" val="3105837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613660" cy="302170"/>
          </a:xfrm>
        </p:spPr>
        <p:txBody>
          <a:bodyPr/>
          <a:lstStyle/>
          <a:p>
            <a:r>
              <a:rPr lang="zh-CN" altLang="en-US" dirty="0"/>
              <a:t>Part</a:t>
            </a:r>
            <a:r>
              <a:rPr lang="en-US" altLang="zh-CN" dirty="0"/>
              <a:t>5</a:t>
            </a:r>
            <a:r>
              <a:rPr lang="zh-CN" altLang="en-US" dirty="0"/>
              <a:t>: </a:t>
            </a:r>
            <a:r>
              <a:rPr lang="en-US" altLang="zh-CN" dirty="0">
                <a:latin typeface="微软雅黑" panose="020B0503020204020204" pitchFamily="34" charset="-122"/>
                <a:ea typeface="微软雅黑" panose="020B0503020204020204" pitchFamily="34" charset="-122"/>
              </a:rPr>
              <a:t>Discussion</a:t>
            </a:r>
            <a:endParaRPr lang="zh-CN" altLang="en-US" dirty="0"/>
          </a:p>
        </p:txBody>
      </p:sp>
      <p:sp>
        <p:nvSpPr>
          <p:cNvPr id="5" name="文本占位符 4"/>
          <p:cNvSpPr>
            <a:spLocks noGrp="1"/>
          </p:cNvSpPr>
          <p:nvPr>
            <p:ph type="body" sz="quarter" idx="13"/>
          </p:nvPr>
        </p:nvSpPr>
        <p:spPr/>
        <p:txBody>
          <a:bodyPr/>
          <a:lstStyle/>
          <a:p>
            <a:r>
              <a:rPr lang="en-US" altLang="zh-CN" dirty="0"/>
              <a:t>3.</a:t>
            </a:r>
            <a:r>
              <a:rPr lang="zh-CN" altLang="en-US" dirty="0"/>
              <a:t> 总结与展望</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45</a:t>
            </a:fld>
            <a:endParaRPr lang="zh-CN" altLang="en-US"/>
          </a:p>
        </p:txBody>
      </p:sp>
      <p:sp>
        <p:nvSpPr>
          <p:cNvPr id="6" name="文本框 5">
            <a:extLst>
              <a:ext uri="{FF2B5EF4-FFF2-40B4-BE49-F238E27FC236}">
                <a16:creationId xmlns:a16="http://schemas.microsoft.com/office/drawing/2014/main" id="{35F33035-62E3-F748-A4B0-A69EACAA614A}"/>
              </a:ext>
            </a:extLst>
          </p:cNvPr>
          <p:cNvSpPr txBox="1"/>
          <p:nvPr/>
        </p:nvSpPr>
        <p:spPr>
          <a:xfrm>
            <a:off x="1166206" y="1209040"/>
            <a:ext cx="10922000" cy="2150012"/>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总结</a:t>
            </a:r>
            <a:endParaRPr lang="en-US" altLang="zh-CN" sz="2400" b="1" dirty="0">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dirty="0">
                <a:solidFill>
                  <a:schemeClr val="tx1"/>
                </a:solidFill>
                <a:latin typeface="微软雅黑" charset="0"/>
                <a:ea typeface="微软雅黑" charset="0"/>
                <a:cs typeface="微软雅黑" charset="0"/>
              </a:rPr>
              <a:t>设计了四种</a:t>
            </a:r>
            <a:r>
              <a:rPr lang="zh-CN" altLang="en-US" sz="2000" dirty="0">
                <a:latin typeface="微软雅黑" charset="0"/>
                <a:ea typeface="微软雅黑" charset="0"/>
                <a:cs typeface="微软雅黑" charset="0"/>
              </a:rPr>
              <a:t>用于测试的</a:t>
            </a:r>
            <a:r>
              <a:rPr lang="zh-CN" altLang="en-US" sz="2000" dirty="0">
                <a:solidFill>
                  <a:srgbClr val="FF0000"/>
                </a:solidFill>
                <a:latin typeface="微软雅黑" charset="0"/>
                <a:ea typeface="微软雅黑" charset="0"/>
                <a:cs typeface="微软雅黑" charset="0"/>
              </a:rPr>
              <a:t>虚拟环境</a:t>
            </a:r>
            <a:r>
              <a:rPr lang="zh-CN" altLang="en-US" sz="2000" dirty="0">
                <a:solidFill>
                  <a:schemeClr val="tx1"/>
                </a:solidFill>
                <a:latin typeface="微软雅黑" charset="0"/>
                <a:ea typeface="微软雅黑" charset="0"/>
                <a:cs typeface="微软雅黑" charset="0"/>
              </a:rPr>
              <a:t>；</a:t>
            </a:r>
            <a:endParaRPr lang="en-US" altLang="zh-CN" sz="2000" dirty="0">
              <a:solidFill>
                <a:schemeClr val="tx1"/>
              </a:solidFill>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dirty="0">
                <a:latin typeface="微软雅黑" charset="0"/>
                <a:ea typeface="微软雅黑" charset="0"/>
                <a:cs typeface="微软雅黑" charset="0"/>
              </a:rPr>
              <a:t>对</a:t>
            </a:r>
            <a:r>
              <a:rPr lang="zh-CN" altLang="en-US" sz="2000" dirty="0">
                <a:solidFill>
                  <a:srgbClr val="FF0000"/>
                </a:solidFill>
                <a:latin typeface="微软雅黑" charset="0"/>
                <a:ea typeface="微软雅黑" charset="0"/>
                <a:cs typeface="微软雅黑" charset="0"/>
              </a:rPr>
              <a:t>情绪</a:t>
            </a:r>
            <a:r>
              <a:rPr lang="zh-CN" altLang="en-US" sz="2000" dirty="0">
                <a:latin typeface="微软雅黑" charset="0"/>
                <a:ea typeface="微软雅黑" charset="0"/>
                <a:cs typeface="微软雅黑" charset="0"/>
              </a:rPr>
              <a:t>的效价（正负倾向）和强度（主导情绪）对临场感的影响进行了分析；</a:t>
            </a:r>
            <a:endParaRPr lang="en-US" altLang="zh-CN" sz="2000" dirty="0">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dirty="0">
                <a:latin typeface="微软雅黑" charset="0"/>
                <a:ea typeface="微软雅黑" charset="0"/>
                <a:cs typeface="微软雅黑" charset="0"/>
              </a:rPr>
              <a:t>由</a:t>
            </a:r>
            <a:r>
              <a:rPr lang="zh-CN" altLang="en-US" sz="2000" dirty="0">
                <a:solidFill>
                  <a:srgbClr val="FF0000"/>
                </a:solidFill>
                <a:latin typeface="微软雅黑" charset="0"/>
                <a:ea typeface="微软雅黑" charset="0"/>
                <a:cs typeface="微软雅黑" charset="0"/>
              </a:rPr>
              <a:t>问题</a:t>
            </a:r>
            <a:r>
              <a:rPr lang="en-US" altLang="zh-CN" sz="2000" dirty="0">
                <a:solidFill>
                  <a:srgbClr val="FF0000"/>
                </a:solidFill>
                <a:latin typeface="微软雅黑" charset="0"/>
                <a:ea typeface="微软雅黑" charset="0"/>
                <a:cs typeface="微软雅黑" charset="0"/>
              </a:rPr>
              <a:t>-&gt;</a:t>
            </a:r>
            <a:r>
              <a:rPr lang="zh-CN" altLang="en-US" sz="2000" dirty="0">
                <a:solidFill>
                  <a:srgbClr val="FF0000"/>
                </a:solidFill>
                <a:latin typeface="微软雅黑" charset="0"/>
                <a:ea typeface="微软雅黑" charset="0"/>
                <a:cs typeface="微软雅黑" charset="0"/>
              </a:rPr>
              <a:t>假设</a:t>
            </a:r>
            <a:r>
              <a:rPr lang="en-US" altLang="zh-CN" sz="2000" dirty="0">
                <a:solidFill>
                  <a:srgbClr val="FF0000"/>
                </a:solidFill>
                <a:latin typeface="微软雅黑" charset="0"/>
                <a:ea typeface="微软雅黑" charset="0"/>
                <a:cs typeface="微软雅黑" charset="0"/>
              </a:rPr>
              <a:t>-&gt;</a:t>
            </a:r>
            <a:r>
              <a:rPr lang="zh-CN" altLang="en-US" sz="2000" dirty="0">
                <a:solidFill>
                  <a:srgbClr val="FF0000"/>
                </a:solidFill>
                <a:latin typeface="微软雅黑" charset="0"/>
                <a:ea typeface="微软雅黑" charset="0"/>
                <a:cs typeface="微软雅黑" charset="0"/>
              </a:rPr>
              <a:t>结论</a:t>
            </a:r>
            <a:r>
              <a:rPr lang="zh-CN" altLang="en-US" sz="2000" dirty="0">
                <a:latin typeface="微软雅黑" charset="0"/>
                <a:ea typeface="微软雅黑" charset="0"/>
                <a:cs typeface="微软雅黑" charset="0"/>
              </a:rPr>
              <a:t>的方式研究了</a:t>
            </a:r>
            <a:r>
              <a:rPr lang="zh-CN" altLang="en-US" sz="2000" dirty="0">
                <a:solidFill>
                  <a:srgbClr val="FF0000"/>
                </a:solidFill>
                <a:latin typeface="微软雅黑" charset="0"/>
                <a:ea typeface="微软雅黑" charset="0"/>
                <a:cs typeface="微软雅黑" charset="0"/>
              </a:rPr>
              <a:t>情绪、代理和临场感的关系</a:t>
            </a:r>
            <a:r>
              <a:rPr lang="zh-CN" altLang="en-US" sz="2000" dirty="0">
                <a:latin typeface="微软雅黑" charset="0"/>
                <a:ea typeface="微软雅黑" charset="0"/>
                <a:cs typeface="微软雅黑" charset="0"/>
              </a:rPr>
              <a:t>；</a:t>
            </a:r>
            <a:endParaRPr lang="en-US" altLang="zh-CN" sz="2000" dirty="0">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dirty="0">
                <a:solidFill>
                  <a:schemeClr val="tx1"/>
                </a:solidFill>
                <a:latin typeface="微软雅黑" charset="0"/>
                <a:ea typeface="微软雅黑" charset="0"/>
                <a:cs typeface="微软雅黑" charset="0"/>
              </a:rPr>
              <a:t>提出了</a:t>
            </a:r>
            <a:r>
              <a:rPr lang="en-US" altLang="zh-CN" sz="2000" dirty="0">
                <a:solidFill>
                  <a:srgbClr val="FF0000"/>
                </a:solidFill>
                <a:latin typeface="微软雅黑" charset="0"/>
                <a:ea typeface="微软雅黑" charset="0"/>
                <a:cs typeface="微软雅黑" charset="0"/>
              </a:rPr>
              <a:t>PEA</a:t>
            </a:r>
            <a:r>
              <a:rPr lang="zh-CN" altLang="en-US" sz="2000" dirty="0">
                <a:solidFill>
                  <a:srgbClr val="FF0000"/>
                </a:solidFill>
                <a:latin typeface="微软雅黑" charset="0"/>
                <a:ea typeface="微软雅黑" charset="0"/>
                <a:cs typeface="微软雅黑" charset="0"/>
              </a:rPr>
              <a:t>模型</a:t>
            </a:r>
            <a:r>
              <a:rPr lang="zh-CN" altLang="en-US" sz="2000" dirty="0">
                <a:solidFill>
                  <a:schemeClr val="tx1"/>
                </a:solidFill>
                <a:latin typeface="微软雅黑" charset="0"/>
                <a:ea typeface="微软雅黑" charset="0"/>
                <a:cs typeface="微软雅黑" charset="0"/>
              </a:rPr>
              <a:t>；</a:t>
            </a:r>
            <a:endParaRPr lang="en-US" altLang="zh-CN" sz="2000" dirty="0">
              <a:solidFill>
                <a:schemeClr val="tx1"/>
              </a:solidFill>
              <a:latin typeface="微软雅黑" charset="0"/>
              <a:ea typeface="微软雅黑" charset="0"/>
              <a:cs typeface="微软雅黑" charset="0"/>
            </a:endParaRPr>
          </a:p>
        </p:txBody>
      </p:sp>
      <p:sp>
        <p:nvSpPr>
          <p:cNvPr id="7" name="文本框 6">
            <a:extLst>
              <a:ext uri="{FF2B5EF4-FFF2-40B4-BE49-F238E27FC236}">
                <a16:creationId xmlns:a16="http://schemas.microsoft.com/office/drawing/2014/main" id="{1B9DEEAD-6193-8D48-9716-3A11C8A36766}"/>
              </a:ext>
            </a:extLst>
          </p:cNvPr>
          <p:cNvSpPr txBox="1"/>
          <p:nvPr/>
        </p:nvSpPr>
        <p:spPr>
          <a:xfrm>
            <a:off x="1166206" y="3443563"/>
            <a:ext cx="10207394" cy="2919454"/>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b="1" dirty="0">
                <a:latin typeface="微软雅黑" charset="0"/>
                <a:ea typeface="微软雅黑" charset="0"/>
                <a:cs typeface="微软雅黑" charset="0"/>
              </a:rPr>
              <a:t>展望</a:t>
            </a:r>
            <a:endParaRPr lang="en-US" altLang="zh-CN" sz="2400" b="1" dirty="0">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b="1" dirty="0">
                <a:solidFill>
                  <a:schemeClr val="tx1"/>
                </a:solidFill>
                <a:latin typeface="微软雅黑" charset="0"/>
                <a:ea typeface="微软雅黑" charset="0"/>
                <a:cs typeface="微软雅黑" charset="0"/>
              </a:rPr>
              <a:t>潜在限制：</a:t>
            </a:r>
            <a:r>
              <a:rPr lang="zh-CN" altLang="en-US" sz="2000" dirty="0">
                <a:solidFill>
                  <a:srgbClr val="FF0000"/>
                </a:solidFill>
                <a:latin typeface="微软雅黑" charset="0"/>
                <a:ea typeface="微软雅黑" charset="0"/>
                <a:cs typeface="微软雅黑" charset="0"/>
              </a:rPr>
              <a:t>非人类代理</a:t>
            </a:r>
            <a:r>
              <a:rPr lang="zh-CN" altLang="en-US" sz="2000" dirty="0">
                <a:solidFill>
                  <a:schemeClr val="tx1"/>
                </a:solidFill>
                <a:latin typeface="微软雅黑" charset="0"/>
                <a:ea typeface="微软雅黑" charset="0"/>
                <a:cs typeface="微软雅黑" charset="0"/>
              </a:rPr>
              <a:t>可能会在一定程度上减少临场感，但</a:t>
            </a:r>
            <a:r>
              <a:rPr lang="zh-CN" altLang="en-US" sz="2000" dirty="0">
                <a:solidFill>
                  <a:srgbClr val="FF0000"/>
                </a:solidFill>
                <a:latin typeface="微软雅黑" charset="0"/>
                <a:ea typeface="微软雅黑" charset="0"/>
                <a:cs typeface="微软雅黑" charset="0"/>
              </a:rPr>
              <a:t>人类代理</a:t>
            </a:r>
            <a:r>
              <a:rPr lang="zh-CN" altLang="en-US" sz="2000" dirty="0">
                <a:solidFill>
                  <a:schemeClr val="tx1"/>
                </a:solidFill>
                <a:latin typeface="微软雅黑" charset="0"/>
                <a:ea typeface="微软雅黑" charset="0"/>
                <a:cs typeface="微软雅黑" charset="0"/>
              </a:rPr>
              <a:t>会引入一系列混杂变量，如身高、种族以及面部特征等，未来研究可以使用拟人代理进行研究；</a:t>
            </a:r>
            <a:endParaRPr lang="en-US" altLang="zh-CN" sz="2000" dirty="0">
              <a:solidFill>
                <a:schemeClr val="tx1"/>
              </a:solidFill>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b="1" dirty="0">
                <a:solidFill>
                  <a:schemeClr val="tx1"/>
                </a:solidFill>
                <a:latin typeface="微软雅黑" charset="0"/>
                <a:ea typeface="微软雅黑" charset="0"/>
                <a:cs typeface="微软雅黑" charset="0"/>
              </a:rPr>
              <a:t>游戏体验：</a:t>
            </a:r>
            <a:r>
              <a:rPr lang="zh-CN" altLang="en-US" sz="2000" dirty="0">
                <a:solidFill>
                  <a:schemeClr val="tx1"/>
                </a:solidFill>
                <a:latin typeface="微软雅黑" charset="0"/>
                <a:ea typeface="微软雅黑" charset="0"/>
                <a:cs typeface="微软雅黑" charset="0"/>
              </a:rPr>
              <a:t>虚拟现实体验的持续时间三分钟最佳，可以创作临场感同时也不会无聊，但体验过程中，</a:t>
            </a:r>
            <a:r>
              <a:rPr lang="en-US" altLang="zh-CN" sz="2000" dirty="0">
                <a:solidFill>
                  <a:srgbClr val="FF0000"/>
                </a:solidFill>
                <a:latin typeface="微软雅黑" charset="0"/>
                <a:ea typeface="微软雅黑" charset="0"/>
                <a:cs typeface="微软雅黑" charset="0"/>
              </a:rPr>
              <a:t>HA</a:t>
            </a:r>
            <a:r>
              <a:rPr lang="zh-CN" altLang="en-US" sz="2000" dirty="0">
                <a:solidFill>
                  <a:srgbClr val="FF0000"/>
                </a:solidFill>
                <a:latin typeface="微软雅黑" charset="0"/>
                <a:ea typeface="微软雅黑" charset="0"/>
                <a:cs typeface="微软雅黑" charset="0"/>
              </a:rPr>
              <a:t>条件下无特定目的，</a:t>
            </a:r>
            <a:r>
              <a:rPr lang="en-US" altLang="zh-CN" sz="2000" dirty="0">
                <a:solidFill>
                  <a:srgbClr val="FF0000"/>
                </a:solidFill>
                <a:latin typeface="微软雅黑" charset="0"/>
                <a:ea typeface="微软雅黑" charset="0"/>
                <a:cs typeface="微软雅黑" charset="0"/>
              </a:rPr>
              <a:t>FA</a:t>
            </a:r>
            <a:r>
              <a:rPr lang="zh-CN" altLang="en-US" sz="2000" dirty="0">
                <a:solidFill>
                  <a:srgbClr val="FF0000"/>
                </a:solidFill>
                <a:latin typeface="微软雅黑" charset="0"/>
                <a:ea typeface="微软雅黑" charset="0"/>
                <a:cs typeface="微软雅黑" charset="0"/>
              </a:rPr>
              <a:t>条件下有特定目的</a:t>
            </a:r>
            <a:r>
              <a:rPr lang="zh-CN" altLang="en-US" sz="2000" dirty="0">
                <a:solidFill>
                  <a:schemeClr val="tx1"/>
                </a:solidFill>
                <a:latin typeface="微软雅黑" charset="0"/>
                <a:ea typeface="微软雅黑" charset="0"/>
                <a:cs typeface="微软雅黑" charset="0"/>
              </a:rPr>
              <a:t>（保护自己免受伤害），因此</a:t>
            </a:r>
            <a:r>
              <a:rPr lang="en-US" altLang="zh-CN" sz="2000" dirty="0">
                <a:solidFill>
                  <a:schemeClr val="tx1"/>
                </a:solidFill>
                <a:latin typeface="微软雅黑" charset="0"/>
                <a:ea typeface="微软雅黑" charset="0"/>
                <a:cs typeface="微软雅黑" charset="0"/>
              </a:rPr>
              <a:t>HA</a:t>
            </a:r>
            <a:r>
              <a:rPr lang="zh-CN" altLang="en-US" sz="2000" dirty="0">
                <a:solidFill>
                  <a:schemeClr val="tx1"/>
                </a:solidFill>
                <a:latin typeface="微软雅黑" charset="0"/>
                <a:ea typeface="微软雅黑" charset="0"/>
                <a:cs typeface="微软雅黑" charset="0"/>
              </a:rPr>
              <a:t>条件下参与者可能会减少与</a:t>
            </a:r>
            <a:r>
              <a:rPr lang="en-US" altLang="zh-CN" sz="2000" dirty="0">
                <a:solidFill>
                  <a:schemeClr val="tx1"/>
                </a:solidFill>
                <a:latin typeface="微软雅黑" charset="0"/>
                <a:ea typeface="微软雅黑" charset="0"/>
                <a:cs typeface="微软雅黑" charset="0"/>
              </a:rPr>
              <a:t>VE</a:t>
            </a:r>
            <a:r>
              <a:rPr lang="zh-CN" altLang="en-US" sz="2000" dirty="0">
                <a:solidFill>
                  <a:schemeClr val="tx1"/>
                </a:solidFill>
                <a:latin typeface="微软雅黑" charset="0"/>
                <a:ea typeface="微软雅黑" charset="0"/>
                <a:cs typeface="微软雅黑" charset="0"/>
              </a:rPr>
              <a:t>的接触</a:t>
            </a:r>
            <a:r>
              <a:rPr lang="zh-CN" altLang="en-US" sz="2000" dirty="0">
                <a:latin typeface="微软雅黑" charset="0"/>
                <a:ea typeface="微软雅黑" charset="0"/>
                <a:cs typeface="微软雅黑" charset="0"/>
              </a:rPr>
              <a:t>。</a:t>
            </a:r>
            <a:endParaRPr lang="en-US" altLang="zh-CN" sz="2000" dirty="0">
              <a:latin typeface="微软雅黑" charset="0"/>
              <a:ea typeface="微软雅黑" charset="0"/>
              <a:cs typeface="微软雅黑" charset="0"/>
            </a:endParaRPr>
          </a:p>
          <a:p>
            <a:pPr marL="800100" lvl="1" indent="-342900">
              <a:lnSpc>
                <a:spcPts val="3000"/>
              </a:lnSpc>
              <a:buFont typeface="Wingdings" pitchFamily="2" charset="2"/>
              <a:buChar char="l"/>
            </a:pPr>
            <a:r>
              <a:rPr lang="zh-CN" altLang="en-US" sz="2000" b="1" dirty="0">
                <a:latin typeface="微软雅黑" charset="0"/>
                <a:ea typeface="微软雅黑" charset="0"/>
                <a:cs typeface="微软雅黑" charset="0"/>
              </a:rPr>
              <a:t>情绪评估：</a:t>
            </a:r>
            <a:r>
              <a:rPr lang="en-US" altLang="zh-CN" sz="2000" dirty="0">
                <a:latin typeface="微软雅黑" charset="0"/>
                <a:ea typeface="微软雅黑" charset="0"/>
                <a:cs typeface="微软雅黑" charset="0"/>
              </a:rPr>
              <a:t>VE</a:t>
            </a:r>
            <a:r>
              <a:rPr lang="zh-CN" altLang="en-US" sz="2000" dirty="0">
                <a:latin typeface="微软雅黑" charset="0"/>
                <a:ea typeface="微软雅黑" charset="0"/>
                <a:cs typeface="微软雅黑" charset="0"/>
              </a:rPr>
              <a:t>的新奇感可能会导致参与者的幸福感，情绪评估有效性的判断。</a:t>
            </a:r>
            <a:endParaRPr lang="en-US" altLang="zh-CN" sz="2000" dirty="0">
              <a:latin typeface="微软雅黑" charset="0"/>
              <a:ea typeface="微软雅黑" charset="0"/>
              <a:cs typeface="微软雅黑" charset="0"/>
            </a:endParaRPr>
          </a:p>
        </p:txBody>
      </p:sp>
    </p:spTree>
    <p:extLst>
      <p:ext uri="{BB962C8B-B14F-4D97-AF65-F5344CB8AC3E}">
        <p14:creationId xmlns:p14="http://schemas.microsoft.com/office/powerpoint/2010/main" val="261221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414270"/>
            <a:ext cx="9144000" cy="946150"/>
          </a:xfrm>
        </p:spPr>
        <p:txBody>
          <a:bodyPr>
            <a:noAutofit/>
          </a:bodyPr>
          <a:lstStyle/>
          <a:p>
            <a:r>
              <a:rPr lang="zh-CN" altLang="en-US" sz="3600">
                <a:latin typeface="微软雅黑" charset="0"/>
                <a:ea typeface="微软雅黑" charset="0"/>
                <a:cs typeface="微软雅黑" charset="0"/>
              </a:rPr>
              <a:t>Effects of </a:t>
            </a:r>
            <a:r>
              <a:rPr lang="zh-CN" altLang="en-US" sz="3600" b="1">
                <a:solidFill>
                  <a:srgbClr val="FF0000"/>
                </a:solidFill>
                <a:latin typeface="微软雅黑" charset="0"/>
                <a:ea typeface="微软雅黑" charset="0"/>
                <a:cs typeface="微软雅黑" charset="0"/>
              </a:rPr>
              <a:t>Emotion</a:t>
            </a:r>
            <a:r>
              <a:rPr lang="zh-CN" altLang="en-US" sz="3600">
                <a:latin typeface="微软雅黑" charset="0"/>
                <a:ea typeface="微软雅黑" charset="0"/>
                <a:cs typeface="微软雅黑" charset="0"/>
              </a:rPr>
              <a:t> and </a:t>
            </a:r>
            <a:r>
              <a:rPr lang="zh-CN" altLang="en-US" sz="3600" b="1">
                <a:solidFill>
                  <a:srgbClr val="FF0000"/>
                </a:solidFill>
                <a:latin typeface="微软雅黑" charset="0"/>
                <a:ea typeface="微软雅黑" charset="0"/>
                <a:cs typeface="微软雅黑" charset="0"/>
              </a:rPr>
              <a:t>Agency</a:t>
            </a:r>
            <a:r>
              <a:rPr lang="zh-CN" altLang="en-US" sz="3600">
                <a:latin typeface="微软雅黑" charset="0"/>
                <a:ea typeface="微软雅黑" charset="0"/>
                <a:cs typeface="微软雅黑" charset="0"/>
              </a:rPr>
              <a:t> on </a:t>
            </a:r>
            <a:r>
              <a:rPr lang="zh-CN" altLang="en-US" sz="3600" b="1">
                <a:solidFill>
                  <a:srgbClr val="FF0000"/>
                </a:solidFill>
                <a:latin typeface="微软雅黑" charset="0"/>
                <a:ea typeface="微软雅黑" charset="0"/>
                <a:cs typeface="微软雅黑" charset="0"/>
              </a:rPr>
              <a:t>Presence</a:t>
            </a:r>
            <a:r>
              <a:rPr lang="zh-CN" altLang="en-US" sz="3600">
                <a:latin typeface="微软雅黑" charset="0"/>
                <a:ea typeface="微软雅黑" charset="0"/>
                <a:cs typeface="微软雅黑" charset="0"/>
              </a:rPr>
              <a:t> in </a:t>
            </a:r>
            <a:r>
              <a:rPr lang="zh-CN" altLang="en-US" sz="3600" b="1">
                <a:solidFill>
                  <a:srgbClr val="0000FF"/>
                </a:solidFill>
                <a:latin typeface="微软雅黑" charset="0"/>
                <a:ea typeface="微软雅黑" charset="0"/>
                <a:cs typeface="微软雅黑" charset="0"/>
              </a:rPr>
              <a:t>Virtual Reality</a:t>
            </a:r>
          </a:p>
        </p:txBody>
      </p:sp>
      <p:sp>
        <p:nvSpPr>
          <p:cNvPr id="3" name="副标题 2"/>
          <p:cNvSpPr>
            <a:spLocks noGrp="1"/>
          </p:cNvSpPr>
          <p:nvPr>
            <p:ph type="subTitle" idx="1"/>
          </p:nvPr>
        </p:nvSpPr>
        <p:spPr>
          <a:xfrm>
            <a:off x="8310937" y="5475836"/>
            <a:ext cx="2951480" cy="813435"/>
          </a:xfrm>
        </p:spPr>
        <p:txBody>
          <a:bodyPr/>
          <a:lstStyle/>
          <a:p>
            <a:pPr marL="342900" indent="-342900" algn="l">
              <a:buFont typeface="Wingdings" panose="05000000000000000000" charset="0"/>
              <a:buChar char=""/>
            </a:pPr>
            <a:r>
              <a:rPr lang="en-US" altLang="zh-CN" sz="2000">
                <a:latin typeface="微软雅黑" charset="0"/>
                <a:ea typeface="微软雅黑" charset="0"/>
                <a:cs typeface="微软雅黑" charset="0"/>
              </a:rPr>
              <a:t>Reporter</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WYM</a:t>
            </a:r>
            <a:endParaRPr lang="zh-CN" altLang="en-US" sz="2000">
              <a:latin typeface="微软雅黑" charset="0"/>
              <a:ea typeface="微软雅黑" charset="0"/>
              <a:cs typeface="微软雅黑" charset="0"/>
            </a:endParaRPr>
          </a:p>
          <a:p>
            <a:pPr marL="342900" indent="-342900" algn="l">
              <a:buFont typeface="Wingdings" panose="05000000000000000000" charset="0"/>
              <a:buChar char=""/>
            </a:pPr>
            <a:r>
              <a:rPr lang="en-US" altLang="zh-CN" sz="2000">
                <a:latin typeface="微软雅黑" charset="0"/>
                <a:ea typeface="微软雅黑" charset="0"/>
                <a:cs typeface="微软雅黑" charset="0"/>
              </a:rPr>
              <a:t>Date</a:t>
            </a:r>
            <a:r>
              <a:rPr lang="zh-CN" altLang="en-US" sz="2000">
                <a:latin typeface="微软雅黑" charset="0"/>
                <a:ea typeface="微软雅黑" charset="0"/>
                <a:cs typeface="微软雅黑" charset="0"/>
              </a:rPr>
              <a:t>：2021-</a:t>
            </a:r>
            <a:r>
              <a:rPr lang="en-US" altLang="zh-CN" sz="2000">
                <a:latin typeface="微软雅黑" charset="0"/>
                <a:ea typeface="微软雅黑" charset="0"/>
                <a:cs typeface="微软雅黑" charset="0"/>
              </a:rPr>
              <a:t>12</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17</a:t>
            </a:r>
          </a:p>
        </p:txBody>
      </p:sp>
      <p:cxnSp>
        <p:nvCxnSpPr>
          <p:cNvPr id="19" name="直接连接符 18"/>
          <p:cNvCxnSpPr/>
          <p:nvPr/>
        </p:nvCxnSpPr>
        <p:spPr>
          <a:xfrm>
            <a:off x="1274618" y="2004497"/>
            <a:ext cx="9504219" cy="40838"/>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393529" y="1793984"/>
            <a:ext cx="951230" cy="460375"/>
          </a:xfrm>
          <a:prstGeom prst="rect">
            <a:avLst/>
          </a:prstGeom>
          <a:solidFill>
            <a:schemeClr val="bg1"/>
          </a:solidFill>
        </p:spPr>
        <p:txBody>
          <a:bodyPr wrap="none" rtlCol="0">
            <a:spAutoFit/>
          </a:bodyPr>
          <a:lstStyle/>
          <a:p>
            <a:r>
              <a:rPr lang="en-US" altLang="zh-CN" sz="2400" b="1" dirty="0">
                <a:solidFill>
                  <a:schemeClr val="accent1">
                    <a:lumMod val="50000"/>
                  </a:schemeClr>
                </a:solidFill>
                <a:latin typeface="楷体" panose="02010609060101010101" charset="-122"/>
                <a:ea typeface="楷体" panose="02010609060101010101" charset="-122"/>
              </a:rPr>
              <a:t>Title</a:t>
            </a:r>
            <a:endParaRPr lang="zh-CN" altLang="en-US" sz="2400" b="1" dirty="0">
              <a:solidFill>
                <a:schemeClr val="accent1">
                  <a:lumMod val="50000"/>
                </a:schemeClr>
              </a:solidFill>
              <a:latin typeface="楷体" panose="02010609060101010101" charset="-122"/>
              <a:ea typeface="楷体" panose="02010609060101010101" charset="-122"/>
            </a:endParaRPr>
          </a:p>
        </p:txBody>
      </p:sp>
      <p:cxnSp>
        <p:nvCxnSpPr>
          <p:cNvPr id="20" name="直接连接符 19"/>
          <p:cNvCxnSpPr/>
          <p:nvPr/>
        </p:nvCxnSpPr>
        <p:spPr>
          <a:xfrm>
            <a:off x="1246909" y="3429000"/>
            <a:ext cx="9531928" cy="0"/>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BE94883-9815-2F40-BFCC-DC6F3C8958B8}"/>
              </a:ext>
            </a:extLst>
          </p:cNvPr>
          <p:cNvSpPr txBox="1"/>
          <p:nvPr/>
        </p:nvSpPr>
        <p:spPr>
          <a:xfrm>
            <a:off x="4245718" y="3675951"/>
            <a:ext cx="3394775" cy="707886"/>
          </a:xfrm>
          <a:prstGeom prst="rect">
            <a:avLst/>
          </a:prstGeom>
          <a:noFill/>
        </p:spPr>
        <p:txBody>
          <a:bodyPr wrap="none" rtlCol="0">
            <a:spAutoFit/>
          </a:bodyPr>
          <a:lstStyle/>
          <a:p>
            <a:r>
              <a:rPr kumimoji="1" lang="en-US" altLang="zh-CN" sz="4000" b="1">
                <a:latin typeface="Microsoft YaHei" panose="020B0503020204020204" pitchFamily="34" charset="-122"/>
                <a:ea typeface="Microsoft YaHei" panose="020B0503020204020204" pitchFamily="34" charset="-122"/>
              </a:rPr>
              <a:t>Thank</a:t>
            </a:r>
            <a:r>
              <a:rPr kumimoji="1" lang="zh-CN" altLang="en-US" sz="4000" b="1">
                <a:latin typeface="Microsoft YaHei" panose="020B0503020204020204" pitchFamily="34" charset="-122"/>
                <a:ea typeface="Microsoft YaHei" panose="020B0503020204020204" pitchFamily="34" charset="-122"/>
              </a:rPr>
              <a:t> </a:t>
            </a:r>
            <a:r>
              <a:rPr kumimoji="1" lang="en-US" altLang="zh-CN" sz="4000" b="1">
                <a:latin typeface="Microsoft YaHei" panose="020B0503020204020204" pitchFamily="34" charset="-122"/>
                <a:ea typeface="Microsoft YaHei" panose="020B0503020204020204" pitchFamily="34" charset="-122"/>
              </a:rPr>
              <a:t>you</a:t>
            </a:r>
            <a:r>
              <a:rPr kumimoji="1" lang="zh-CN" altLang="en-US" sz="4000" b="1">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26561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095846"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ltLang="zh-CN"/>
              <a:t>1. </a:t>
            </a:r>
            <a:r>
              <a:rPr lang="zh-CN" altLang="en-US"/>
              <a:t>VR与临场感的介绍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5</a:t>
            </a:fld>
            <a:endParaRPr lang="zh-CN" altLang="en-US"/>
          </a:p>
        </p:txBody>
      </p:sp>
      <p:sp>
        <p:nvSpPr>
          <p:cNvPr id="6" name="文本框 5"/>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a:solidFill>
                  <a:schemeClr val="tx1"/>
                </a:solidFill>
                <a:latin typeface="微软雅黑" charset="0"/>
                <a:ea typeface="微软雅黑" charset="0"/>
                <a:cs typeface="微软雅黑" charset="0"/>
              </a:rPr>
              <a:t>沉浸感与临场感的区分</a:t>
            </a:r>
          </a:p>
        </p:txBody>
      </p:sp>
      <p:grpSp>
        <p:nvGrpSpPr>
          <p:cNvPr id="7" name="组合 6">
            <a:extLst>
              <a:ext uri="{FF2B5EF4-FFF2-40B4-BE49-F238E27FC236}">
                <a16:creationId xmlns:a16="http://schemas.microsoft.com/office/drawing/2014/main" id="{23E546C1-EAC6-3246-8B80-D523FA9EB6EE}"/>
              </a:ext>
            </a:extLst>
          </p:cNvPr>
          <p:cNvGrpSpPr/>
          <p:nvPr/>
        </p:nvGrpSpPr>
        <p:grpSpPr>
          <a:xfrm>
            <a:off x="1561465" y="2112645"/>
            <a:ext cx="3809365" cy="1915795"/>
            <a:chOff x="1561465" y="2112645"/>
            <a:chExt cx="3809365" cy="1915795"/>
          </a:xfrm>
        </p:grpSpPr>
        <p:sp>
          <p:nvSpPr>
            <p:cNvPr id="2" name="文本框 1"/>
            <p:cNvSpPr txBox="1"/>
            <p:nvPr/>
          </p:nvSpPr>
          <p:spPr>
            <a:xfrm>
              <a:off x="1731010" y="2155825"/>
              <a:ext cx="3169285" cy="460375"/>
            </a:xfrm>
            <a:prstGeom prst="rect">
              <a:avLst/>
            </a:prstGeom>
            <a:noFill/>
          </p:spPr>
          <p:txBody>
            <a:bodyPr wrap="square" rtlCol="0">
              <a:spAutoFit/>
            </a:bodyPr>
            <a:lstStyle/>
            <a:p>
              <a:pPr marL="342900" indent="-342900" algn="l">
                <a:buFont typeface="Wingdings" panose="05000000000000000000" charset="0"/>
                <a:buChar char=""/>
              </a:pPr>
              <a:r>
                <a:rPr lang="zh-CN" altLang="en-US" sz="2400" dirty="0">
                  <a:latin typeface="微软雅黑" charset="0"/>
                  <a:ea typeface="微软雅黑" charset="0"/>
                  <a:cs typeface="微软雅黑" charset="0"/>
                </a:rPr>
                <a:t>沉浸感</a:t>
              </a:r>
              <a:r>
                <a:rPr lang="en-US" altLang="zh-CN" sz="2400" dirty="0">
                  <a:latin typeface="微软雅黑" charset="0"/>
                  <a:ea typeface="微软雅黑" charset="0"/>
                  <a:cs typeface="微软雅黑" charset="0"/>
                </a:rPr>
                <a:t>(immersion)</a:t>
              </a:r>
              <a:endParaRPr lang="zh-CN" altLang="en-US" sz="2400" dirty="0">
                <a:latin typeface="微软雅黑" charset="0"/>
                <a:ea typeface="微软雅黑" charset="0"/>
                <a:cs typeface="微软雅黑" charset="0"/>
              </a:endParaRPr>
            </a:p>
          </p:txBody>
        </p:sp>
        <p:sp>
          <p:nvSpPr>
            <p:cNvPr id="22" name="文本框 21"/>
            <p:cNvSpPr txBox="1"/>
            <p:nvPr/>
          </p:nvSpPr>
          <p:spPr>
            <a:xfrm>
              <a:off x="1731010" y="2688590"/>
              <a:ext cx="3415030" cy="1198880"/>
            </a:xfrm>
            <a:prstGeom prst="rect">
              <a:avLst/>
            </a:prstGeom>
            <a:noFill/>
          </p:spPr>
          <p:txBody>
            <a:bodyPr wrap="square" rtlCol="0">
              <a:spAutoFit/>
            </a:bodyPr>
            <a:lstStyle/>
            <a:p>
              <a:pPr marL="457200" indent="-457200" fontAlgn="auto">
                <a:lnSpc>
                  <a:spcPct val="100000"/>
                </a:lnSpc>
                <a:buFont typeface="+mj-lt"/>
                <a:buAutoNum type="arabicPeriod"/>
              </a:pPr>
              <a:r>
                <a:rPr lang="zh-CN" altLang="en-US" sz="2400">
                  <a:latin typeface="微软雅黑" charset="0"/>
                  <a:ea typeface="微软雅黑" charset="0"/>
                </a:rPr>
                <a:t>用</a:t>
              </a:r>
              <a:r>
                <a:rPr lang="zh-CN" altLang="en-US" sz="2400">
                  <a:solidFill>
                    <a:srgbClr val="FF0000"/>
                  </a:solidFill>
                  <a:latin typeface="微软雅黑" charset="0"/>
                  <a:ea typeface="微软雅黑" charset="0"/>
                </a:rPr>
                <a:t>来自</a:t>
              </a:r>
              <a:r>
                <a:rPr lang="en-US" altLang="zh-CN" sz="2400">
                  <a:solidFill>
                    <a:srgbClr val="FF0000"/>
                  </a:solidFill>
                  <a:latin typeface="微软雅黑" charset="0"/>
                  <a:ea typeface="微软雅黑" charset="0"/>
                </a:rPr>
                <a:t>VR</a:t>
              </a:r>
              <a:r>
                <a:rPr lang="zh-CN" altLang="en-US" sz="2400">
                  <a:solidFill>
                    <a:srgbClr val="FF0000"/>
                  </a:solidFill>
                  <a:latin typeface="微软雅黑" charset="0"/>
                  <a:ea typeface="微软雅黑" charset="0"/>
                </a:rPr>
                <a:t>的刺激</a:t>
              </a:r>
              <a:r>
                <a:rPr lang="zh-CN" altLang="en-US" sz="2400">
                  <a:latin typeface="微软雅黑" charset="0"/>
                  <a:ea typeface="微软雅黑" charset="0"/>
                </a:rPr>
                <a:t>代替</a:t>
              </a:r>
              <a:r>
                <a:rPr lang="zh-CN" altLang="en-US" sz="2400">
                  <a:solidFill>
                    <a:srgbClr val="FF0000"/>
                  </a:solidFill>
                  <a:latin typeface="微软雅黑" charset="0"/>
                  <a:ea typeface="微软雅黑" charset="0"/>
                </a:rPr>
                <a:t>现实世界的刺激</a:t>
              </a:r>
              <a:r>
                <a:rPr lang="zh-CN" altLang="en-US" sz="2400">
                  <a:latin typeface="微软雅黑" charset="0"/>
                  <a:ea typeface="微软雅黑" charset="0"/>
                </a:rPr>
                <a:t>；</a:t>
              </a:r>
            </a:p>
            <a:p>
              <a:pPr marL="457200" indent="-457200" fontAlgn="auto">
                <a:lnSpc>
                  <a:spcPct val="100000"/>
                </a:lnSpc>
                <a:buFont typeface="+mj-lt"/>
                <a:buAutoNum type="arabicPeriod"/>
              </a:pPr>
              <a:r>
                <a:rPr lang="zh-CN" altLang="en-US" sz="2400">
                  <a:latin typeface="微软雅黑" charset="0"/>
                  <a:ea typeface="微软雅黑" charset="0"/>
                </a:rPr>
                <a:t>与</a:t>
              </a:r>
              <a:r>
                <a:rPr lang="zh-CN" altLang="en-US" sz="2400">
                  <a:solidFill>
                    <a:srgbClr val="FF0000"/>
                  </a:solidFill>
                  <a:latin typeface="微软雅黑" charset="0"/>
                  <a:ea typeface="微软雅黑" charset="0"/>
                </a:rPr>
                <a:t>技术规范</a:t>
              </a:r>
              <a:r>
                <a:rPr lang="zh-CN" altLang="en-US" sz="2400">
                  <a:latin typeface="微软雅黑" charset="0"/>
                  <a:ea typeface="微软雅黑" charset="0"/>
                </a:rPr>
                <a:t>密切相关；</a:t>
              </a:r>
              <a:endParaRPr lang="en-US" altLang="zh-CN" sz="2400">
                <a:latin typeface="微软雅黑" charset="0"/>
                <a:ea typeface="微软雅黑" charset="0"/>
              </a:endParaRPr>
            </a:p>
          </p:txBody>
        </p:sp>
        <p:sp>
          <p:nvSpPr>
            <p:cNvPr id="25" name="圆角矩形 24"/>
            <p:cNvSpPr/>
            <p:nvPr/>
          </p:nvSpPr>
          <p:spPr>
            <a:xfrm>
              <a:off x="1561465" y="2112645"/>
              <a:ext cx="3809365" cy="1915795"/>
            </a:xfrm>
            <a:prstGeom prst="roundRect">
              <a:avLst/>
            </a:prstGeom>
            <a:noFill/>
            <a:ln w="19050">
              <a:solidFill>
                <a:schemeClr val="accent2">
                  <a:lumMod val="7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CD80A05F-0D2D-444A-95E5-A5DFFAA0A7EE}"/>
              </a:ext>
            </a:extLst>
          </p:cNvPr>
          <p:cNvGrpSpPr/>
          <p:nvPr/>
        </p:nvGrpSpPr>
        <p:grpSpPr>
          <a:xfrm>
            <a:off x="1561465" y="4531995"/>
            <a:ext cx="3809365" cy="1915795"/>
            <a:chOff x="1561465" y="4531995"/>
            <a:chExt cx="3809365" cy="1915795"/>
          </a:xfrm>
        </p:grpSpPr>
        <p:sp>
          <p:nvSpPr>
            <p:cNvPr id="10" name="文本框 9"/>
            <p:cNvSpPr txBox="1"/>
            <p:nvPr/>
          </p:nvSpPr>
          <p:spPr>
            <a:xfrm>
              <a:off x="1731010" y="4636770"/>
              <a:ext cx="3169285" cy="460375"/>
            </a:xfrm>
            <a:prstGeom prst="rect">
              <a:avLst/>
            </a:prstGeom>
            <a:noFill/>
          </p:spPr>
          <p:txBody>
            <a:bodyPr wrap="square" rtlCol="0">
              <a:spAutoFit/>
            </a:bodyPr>
            <a:lstStyle/>
            <a:p>
              <a:pPr marL="342900" indent="-342900" algn="l">
                <a:buFont typeface="Wingdings" panose="05000000000000000000" charset="0"/>
                <a:buChar char=""/>
              </a:pPr>
              <a:r>
                <a:rPr lang="zh-CN" altLang="en-US" sz="2400">
                  <a:latin typeface="微软雅黑" charset="0"/>
                  <a:ea typeface="微软雅黑" charset="0"/>
                  <a:cs typeface="微软雅黑" charset="0"/>
                </a:rPr>
                <a:t>临场感</a:t>
              </a:r>
              <a:r>
                <a:rPr lang="en-US" altLang="zh-CN" sz="2400">
                  <a:latin typeface="微软雅黑" charset="0"/>
                  <a:ea typeface="微软雅黑" charset="0"/>
                  <a:cs typeface="微软雅黑" charset="0"/>
                </a:rPr>
                <a:t>(presence)</a:t>
              </a:r>
            </a:p>
          </p:txBody>
        </p:sp>
        <p:sp>
          <p:nvSpPr>
            <p:cNvPr id="23" name="文本框 22"/>
            <p:cNvSpPr txBox="1"/>
            <p:nvPr/>
          </p:nvSpPr>
          <p:spPr>
            <a:xfrm>
              <a:off x="1731010" y="5169535"/>
              <a:ext cx="3415665" cy="1198880"/>
            </a:xfrm>
            <a:prstGeom prst="rect">
              <a:avLst/>
            </a:prstGeom>
            <a:noFill/>
          </p:spPr>
          <p:txBody>
            <a:bodyPr wrap="square" rtlCol="0">
              <a:spAutoFit/>
            </a:bodyPr>
            <a:lstStyle/>
            <a:p>
              <a:pPr marL="457200" indent="-457200" fontAlgn="auto">
                <a:lnSpc>
                  <a:spcPct val="100000"/>
                </a:lnSpc>
                <a:buFont typeface="+mj-lt"/>
                <a:buAutoNum type="arabicPeriod"/>
              </a:pPr>
              <a:r>
                <a:rPr lang="zh-CN" altLang="en-US" sz="2400">
                  <a:latin typeface="微软雅黑" charset="0"/>
                  <a:ea typeface="微软雅黑" charset="0"/>
                </a:rPr>
                <a:t>不可调解的</a:t>
              </a:r>
              <a:r>
                <a:rPr lang="zh-CN" altLang="en-US" sz="2400">
                  <a:solidFill>
                    <a:srgbClr val="FF0000"/>
                  </a:solidFill>
                  <a:latin typeface="微软雅黑" charset="0"/>
                  <a:ea typeface="微软雅黑" charset="0"/>
                </a:rPr>
                <a:t>感知错觉</a:t>
              </a:r>
              <a:r>
                <a:rPr lang="zh-CN" altLang="en-US" sz="2400">
                  <a:latin typeface="微软雅黑" charset="0"/>
                  <a:ea typeface="微软雅黑" charset="0"/>
                </a:rPr>
                <a:t>；</a:t>
              </a:r>
            </a:p>
            <a:p>
              <a:pPr marL="457200" indent="-457200" fontAlgn="auto">
                <a:lnSpc>
                  <a:spcPct val="100000"/>
                </a:lnSpc>
                <a:buClr>
                  <a:srgbClr val="000000"/>
                </a:buClr>
                <a:buFont typeface="+mj-lt"/>
                <a:buAutoNum type="arabicPeriod"/>
              </a:pPr>
              <a:r>
                <a:rPr lang="zh-CN" altLang="en-US" sz="2400">
                  <a:solidFill>
                    <a:schemeClr val="tx1"/>
                  </a:solidFill>
                  <a:latin typeface="微软雅黑" charset="0"/>
                  <a:ea typeface="微软雅黑" charset="0"/>
                </a:rPr>
                <a:t>是一种</a:t>
              </a:r>
              <a:r>
                <a:rPr lang="zh-CN" altLang="en-US" sz="2400">
                  <a:solidFill>
                    <a:srgbClr val="FF0000"/>
                  </a:solidFill>
                  <a:latin typeface="微软雅黑" charset="0"/>
                  <a:ea typeface="微软雅黑" charset="0"/>
                </a:rPr>
                <a:t>用户构造</a:t>
              </a:r>
              <a:r>
                <a:rPr lang="zh-CN" altLang="en-US" sz="2400">
                  <a:latin typeface="微软雅黑" charset="0"/>
                  <a:ea typeface="微软雅黑" charset="0"/>
                </a:rPr>
                <a:t>而非技术本身；</a:t>
              </a:r>
              <a:endParaRPr lang="en-US" altLang="zh-CN" sz="2400">
                <a:latin typeface="微软雅黑" charset="0"/>
                <a:ea typeface="微软雅黑" charset="0"/>
              </a:endParaRPr>
            </a:p>
          </p:txBody>
        </p:sp>
        <p:sp>
          <p:nvSpPr>
            <p:cNvPr id="26" name="圆角矩形 25"/>
            <p:cNvSpPr/>
            <p:nvPr/>
          </p:nvSpPr>
          <p:spPr>
            <a:xfrm>
              <a:off x="1561465" y="4531995"/>
              <a:ext cx="3809365" cy="1915795"/>
            </a:xfrm>
            <a:prstGeom prst="roundRect">
              <a:avLst/>
            </a:prstGeom>
            <a:noFill/>
            <a:ln w="19050">
              <a:solidFill>
                <a:schemeClr val="accent1">
                  <a:lumMod val="7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hlinkClick r:id="rId3" action="ppaction://hlinkfile"/>
          </p:cNvPr>
          <p:cNvPicPr>
            <a:picLocks noChangeAspect="1"/>
          </p:cNvPicPr>
          <p:nvPr/>
        </p:nvPicPr>
        <p:blipFill>
          <a:blip r:embed="rId4"/>
          <a:stretch>
            <a:fillRect/>
          </a:stretch>
        </p:blipFill>
        <p:spPr>
          <a:xfrm>
            <a:off x="5929630" y="1155065"/>
            <a:ext cx="5804535" cy="1680210"/>
          </a:xfrm>
          <a:prstGeom prst="rect">
            <a:avLst/>
          </a:prstGeom>
        </p:spPr>
      </p:pic>
      <p:sp>
        <p:nvSpPr>
          <p:cNvPr id="30" name="右箭头 29"/>
          <p:cNvSpPr/>
          <p:nvPr/>
        </p:nvSpPr>
        <p:spPr>
          <a:xfrm>
            <a:off x="5450840" y="3314065"/>
            <a:ext cx="376555" cy="2851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右箭头 30"/>
          <p:cNvSpPr/>
          <p:nvPr/>
        </p:nvSpPr>
        <p:spPr>
          <a:xfrm>
            <a:off x="5433695" y="5615305"/>
            <a:ext cx="376555" cy="285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426835" y="4259580"/>
            <a:ext cx="4832985" cy="583565"/>
          </a:xfrm>
          <a:prstGeom prst="rect">
            <a:avLst/>
          </a:prstGeom>
          <a:noFill/>
        </p:spPr>
        <p:txBody>
          <a:bodyPr wrap="square" rtlCol="0" anchor="t">
            <a:spAutoFit/>
          </a:bodyPr>
          <a:lstStyle/>
          <a:p>
            <a:r>
              <a:rPr lang="zh-CN" altLang="en-US" sz="3200" b="1" dirty="0">
                <a:latin typeface="微软雅黑" charset="0"/>
                <a:ea typeface="微软雅黑" charset="0"/>
              </a:rPr>
              <a:t>Here can be anywhere</a:t>
            </a:r>
            <a:r>
              <a:rPr lang="en-US" altLang="zh-CN" sz="3200" b="1" dirty="0">
                <a:latin typeface="微软雅黑" charset="0"/>
                <a:ea typeface="微软雅黑" charset="0"/>
              </a:rPr>
              <a:t>!</a:t>
            </a:r>
          </a:p>
        </p:txBody>
      </p:sp>
      <p:grpSp>
        <p:nvGrpSpPr>
          <p:cNvPr id="9" name="组合 8">
            <a:extLst>
              <a:ext uri="{FF2B5EF4-FFF2-40B4-BE49-F238E27FC236}">
                <a16:creationId xmlns:a16="http://schemas.microsoft.com/office/drawing/2014/main" id="{7DB702B5-BEF1-6F4F-94FF-D61DF3D9DBB8}"/>
              </a:ext>
            </a:extLst>
          </p:cNvPr>
          <p:cNvGrpSpPr/>
          <p:nvPr/>
        </p:nvGrpSpPr>
        <p:grpSpPr>
          <a:xfrm>
            <a:off x="5893435" y="2958465"/>
            <a:ext cx="5863590" cy="965835"/>
            <a:chOff x="5893435" y="2958465"/>
            <a:chExt cx="5863590" cy="965835"/>
          </a:xfrm>
        </p:grpSpPr>
        <p:pic>
          <p:nvPicPr>
            <p:cNvPr id="28" name="图片 27"/>
            <p:cNvPicPr>
              <a:picLocks noChangeAspect="1"/>
            </p:cNvPicPr>
            <p:nvPr/>
          </p:nvPicPr>
          <p:blipFill>
            <a:blip r:embed="rId5"/>
            <a:stretch>
              <a:fillRect/>
            </a:stretch>
          </p:blipFill>
          <p:spPr>
            <a:xfrm>
              <a:off x="5893435" y="2958465"/>
              <a:ext cx="5863590" cy="958215"/>
            </a:xfrm>
            <a:prstGeom prst="rect">
              <a:avLst/>
            </a:prstGeom>
          </p:spPr>
        </p:pic>
        <p:sp>
          <p:nvSpPr>
            <p:cNvPr id="33" name="矩形 32"/>
            <p:cNvSpPr/>
            <p:nvPr/>
          </p:nvSpPr>
          <p:spPr>
            <a:xfrm>
              <a:off x="5907405" y="2989580"/>
              <a:ext cx="5827395" cy="934720"/>
            </a:xfrm>
            <a:prstGeom prst="rect">
              <a:avLst/>
            </a:prstGeom>
            <a:noFill/>
            <a:ln w="19050">
              <a:solidFill>
                <a:schemeClr val="accent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EF84524C-0C06-1C4C-BF5B-C187CF9CEA49}"/>
              </a:ext>
            </a:extLst>
          </p:cNvPr>
          <p:cNvGrpSpPr/>
          <p:nvPr/>
        </p:nvGrpSpPr>
        <p:grpSpPr>
          <a:xfrm>
            <a:off x="5873115" y="5178425"/>
            <a:ext cx="5883910" cy="1158875"/>
            <a:chOff x="5873115" y="5178425"/>
            <a:chExt cx="5883910" cy="1158875"/>
          </a:xfrm>
        </p:grpSpPr>
        <p:pic>
          <p:nvPicPr>
            <p:cNvPr id="29" name="图片 28"/>
            <p:cNvPicPr>
              <a:picLocks noChangeAspect="1"/>
            </p:cNvPicPr>
            <p:nvPr/>
          </p:nvPicPr>
          <p:blipFill>
            <a:blip r:embed="rId6"/>
            <a:stretch>
              <a:fillRect/>
            </a:stretch>
          </p:blipFill>
          <p:spPr>
            <a:xfrm>
              <a:off x="5873115" y="5185410"/>
              <a:ext cx="5862955" cy="1151255"/>
            </a:xfrm>
            <a:prstGeom prst="rect">
              <a:avLst/>
            </a:prstGeom>
          </p:spPr>
        </p:pic>
        <p:sp>
          <p:nvSpPr>
            <p:cNvPr id="34" name="矩形 33"/>
            <p:cNvSpPr/>
            <p:nvPr/>
          </p:nvSpPr>
          <p:spPr>
            <a:xfrm>
              <a:off x="5929630" y="5178425"/>
              <a:ext cx="5827395" cy="1158875"/>
            </a:xfrm>
            <a:prstGeom prst="rect">
              <a:avLst/>
            </a:prstGeom>
            <a:noFill/>
            <a:ln w="19050">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4855123"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ltLang="zh-CN" dirty="0"/>
              <a:t>1. </a:t>
            </a:r>
            <a:r>
              <a:rPr lang="zh-CN" altLang="en-US" dirty="0"/>
              <a:t>VR与临场感的介绍</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6</a:t>
            </a:fld>
            <a:endParaRPr lang="zh-CN" altLang="en-US"/>
          </a:p>
        </p:txBody>
      </p:sp>
      <p:sp>
        <p:nvSpPr>
          <p:cNvPr id="6" name="文本框 5"/>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dirty="0">
                <a:solidFill>
                  <a:schemeClr val="tx1"/>
                </a:solidFill>
                <a:latin typeface="微软雅黑" charset="0"/>
                <a:ea typeface="微软雅黑" charset="0"/>
                <a:cs typeface="微软雅黑" charset="0"/>
              </a:rPr>
              <a:t>Q</a:t>
            </a:r>
            <a:r>
              <a:rPr lang="en-US" altLang="zh-CN" sz="2400" dirty="0">
                <a:latin typeface="微软雅黑" charset="0"/>
                <a:ea typeface="微软雅黑" charset="0"/>
                <a:cs typeface="微软雅黑" charset="0"/>
              </a:rPr>
              <a:t>: </a:t>
            </a:r>
            <a:r>
              <a:rPr lang="en-US" altLang="zh-CN" sz="2400" dirty="0">
                <a:solidFill>
                  <a:schemeClr val="tx1"/>
                </a:solidFill>
                <a:latin typeface="微软雅黑" charset="0"/>
                <a:ea typeface="微软雅黑" charset="0"/>
                <a:cs typeface="微软雅黑" charset="0"/>
              </a:rPr>
              <a:t>VR</a:t>
            </a:r>
            <a:r>
              <a:rPr lang="zh-CN" altLang="en-US" sz="2400" dirty="0">
                <a:solidFill>
                  <a:schemeClr val="tx1"/>
                </a:solidFill>
                <a:latin typeface="微软雅黑" charset="0"/>
                <a:ea typeface="微软雅黑" charset="0"/>
                <a:cs typeface="微软雅黑" charset="0"/>
              </a:rPr>
              <a:t>如何更好地“满足”人的需要？</a:t>
            </a:r>
          </a:p>
        </p:txBody>
      </p:sp>
      <p:sp>
        <p:nvSpPr>
          <p:cNvPr id="2" name="文本框 1"/>
          <p:cNvSpPr txBox="1"/>
          <p:nvPr/>
        </p:nvSpPr>
        <p:spPr>
          <a:xfrm>
            <a:off x="1460846" y="1955800"/>
            <a:ext cx="4883785" cy="460375"/>
          </a:xfrm>
          <a:prstGeom prst="rect">
            <a:avLst/>
          </a:prstGeom>
          <a:noFill/>
        </p:spPr>
        <p:txBody>
          <a:bodyPr wrap="none" rtlCol="0">
            <a:spAutoFit/>
          </a:bodyPr>
          <a:lstStyle/>
          <a:p>
            <a:pPr algn="l"/>
            <a:r>
              <a:rPr lang="en-US" altLang="zh-CN" sz="2400" dirty="0">
                <a:latin typeface="微软雅黑" charset="0"/>
                <a:ea typeface="微软雅黑" charset="0"/>
                <a:cs typeface="微软雅黑" charset="0"/>
              </a:rPr>
              <a:t>A: </a:t>
            </a:r>
            <a:r>
              <a:rPr lang="zh-CN" altLang="en-US" sz="2400" dirty="0">
                <a:latin typeface="微软雅黑" charset="0"/>
                <a:ea typeface="微软雅黑" charset="0"/>
                <a:cs typeface="微软雅黑" charset="0"/>
              </a:rPr>
              <a:t>诱导更高的</a:t>
            </a:r>
            <a:r>
              <a:rPr lang="zh-CN" altLang="en-US" sz="2400" dirty="0">
                <a:solidFill>
                  <a:srgbClr val="FF0000"/>
                </a:solidFill>
                <a:latin typeface="微软雅黑" charset="0"/>
                <a:ea typeface="微软雅黑" charset="0"/>
                <a:cs typeface="微软雅黑" charset="0"/>
              </a:rPr>
              <a:t>临场感</a:t>
            </a:r>
            <a:r>
              <a:rPr lang="en-US" altLang="zh-CN" sz="2400" dirty="0">
                <a:solidFill>
                  <a:schemeClr val="tx1"/>
                </a:solidFill>
                <a:latin typeface="微软雅黑" charset="0"/>
                <a:ea typeface="微软雅黑" charset="0"/>
                <a:cs typeface="微软雅黑" charset="0"/>
              </a:rPr>
              <a:t>(presence)</a:t>
            </a:r>
            <a:r>
              <a:rPr lang="zh-CN" altLang="en-US" sz="2400" dirty="0">
                <a:latin typeface="微软雅黑" charset="0"/>
                <a:ea typeface="微软雅黑" charset="0"/>
                <a:cs typeface="微软雅黑" charset="0"/>
              </a:rPr>
              <a:t>。</a:t>
            </a:r>
          </a:p>
        </p:txBody>
      </p:sp>
      <p:pic>
        <p:nvPicPr>
          <p:cNvPr id="9" name="图片 8">
            <a:hlinkClick r:id="rId2" action="ppaction://hlinkfile"/>
          </p:cNvPr>
          <p:cNvPicPr>
            <a:picLocks noChangeAspect="1"/>
          </p:cNvPicPr>
          <p:nvPr/>
        </p:nvPicPr>
        <p:blipFill>
          <a:blip r:embed="rId3"/>
          <a:stretch>
            <a:fillRect/>
          </a:stretch>
        </p:blipFill>
        <p:spPr>
          <a:xfrm>
            <a:off x="3048635" y="2470150"/>
            <a:ext cx="6257925" cy="3746500"/>
          </a:xfrm>
          <a:prstGeom prst="rect">
            <a:avLst/>
          </a:prstGeom>
          <a:ln>
            <a:noFill/>
          </a:ln>
          <a:effectLst>
            <a:softEdge rad="112500"/>
          </a:effectLst>
        </p:spPr>
      </p:pic>
      <p:sp>
        <p:nvSpPr>
          <p:cNvPr id="12" name="圆角矩形 11"/>
          <p:cNvSpPr/>
          <p:nvPr/>
        </p:nvSpPr>
        <p:spPr>
          <a:xfrm>
            <a:off x="1146175" y="3439795"/>
            <a:ext cx="1334135" cy="6845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a:latin typeface="微软雅黑" charset="0"/>
                <a:ea typeface="微软雅黑" charset="0"/>
              </a:rPr>
              <a:t>情绪</a:t>
            </a:r>
          </a:p>
        </p:txBody>
      </p:sp>
      <p:sp>
        <p:nvSpPr>
          <p:cNvPr id="13" name="圆角矩形 12"/>
          <p:cNvSpPr/>
          <p:nvPr/>
        </p:nvSpPr>
        <p:spPr>
          <a:xfrm>
            <a:off x="9973945" y="3439795"/>
            <a:ext cx="1334135" cy="68453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800">
                <a:latin typeface="微软雅黑" charset="0"/>
                <a:ea typeface="微软雅黑" charset="0"/>
              </a:rPr>
              <a:t>代理</a:t>
            </a:r>
          </a:p>
        </p:txBody>
      </p:sp>
      <p:sp>
        <p:nvSpPr>
          <p:cNvPr id="14" name="文本框 13"/>
          <p:cNvSpPr txBox="1"/>
          <p:nvPr/>
        </p:nvSpPr>
        <p:spPr>
          <a:xfrm>
            <a:off x="1045845" y="4638675"/>
            <a:ext cx="1535430" cy="398780"/>
          </a:xfrm>
          <a:prstGeom prst="rect">
            <a:avLst/>
          </a:prstGeom>
          <a:noFill/>
          <a:ln w="19050">
            <a:solidFill>
              <a:schemeClr val="accent2">
                <a:lumMod val="75000"/>
              </a:schemeClr>
            </a:solidFill>
          </a:ln>
        </p:spPr>
        <p:txBody>
          <a:bodyPr wrap="none" rtlCol="0">
            <a:spAutoFit/>
          </a:bodyPr>
          <a:lstStyle/>
          <a:p>
            <a:r>
              <a:rPr lang="en-US" altLang="zh-CN" sz="2000">
                <a:latin typeface="微软雅黑" charset="0"/>
                <a:ea typeface="微软雅黑" charset="0"/>
              </a:rPr>
              <a:t>VE</a:t>
            </a:r>
            <a:r>
              <a:rPr lang="zh-CN" altLang="en-US" sz="2000">
                <a:latin typeface="微软雅黑" charset="0"/>
                <a:ea typeface="微软雅黑" charset="0"/>
              </a:rPr>
              <a:t>中的氛围</a:t>
            </a:r>
          </a:p>
        </p:txBody>
      </p:sp>
      <p:sp>
        <p:nvSpPr>
          <p:cNvPr id="15" name="文本框 14"/>
          <p:cNvSpPr txBox="1"/>
          <p:nvPr/>
        </p:nvSpPr>
        <p:spPr>
          <a:xfrm>
            <a:off x="9874885" y="4638675"/>
            <a:ext cx="1544955" cy="398780"/>
          </a:xfrm>
          <a:prstGeom prst="rect">
            <a:avLst/>
          </a:prstGeom>
          <a:noFill/>
          <a:ln w="19050">
            <a:solidFill>
              <a:schemeClr val="accent1">
                <a:lumMod val="75000"/>
              </a:schemeClr>
            </a:solidFill>
          </a:ln>
        </p:spPr>
        <p:txBody>
          <a:bodyPr wrap="square" rtlCol="0">
            <a:spAutoFit/>
          </a:bodyPr>
          <a:lstStyle/>
          <a:p>
            <a:r>
              <a:rPr lang="zh-CN" altLang="en-US" sz="2000">
                <a:latin typeface="微软雅黑" charset="0"/>
                <a:ea typeface="微软雅黑" charset="0"/>
              </a:rPr>
              <a:t>与VR的交互</a:t>
            </a:r>
            <a:endParaRPr lang="zh-CN" altLang="en-US"/>
          </a:p>
        </p:txBody>
      </p:sp>
      <p:cxnSp>
        <p:nvCxnSpPr>
          <p:cNvPr id="16" name="直接连接符 15"/>
          <p:cNvCxnSpPr>
            <a:stCxn id="12" idx="2"/>
            <a:endCxn id="14" idx="0"/>
          </p:cNvCxnSpPr>
          <p:nvPr/>
        </p:nvCxnSpPr>
        <p:spPr>
          <a:xfrm>
            <a:off x="1813560" y="4124325"/>
            <a:ext cx="0" cy="514350"/>
          </a:xfrm>
          <a:prstGeom prst="line">
            <a:avLst/>
          </a:prstGeom>
          <a:ln w="190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3" idx="2"/>
            <a:endCxn id="15" idx="0"/>
          </p:cNvCxnSpPr>
          <p:nvPr/>
        </p:nvCxnSpPr>
        <p:spPr>
          <a:xfrm>
            <a:off x="10641330" y="4124325"/>
            <a:ext cx="6350" cy="51435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a:off x="2564130" y="3605530"/>
            <a:ext cx="399415" cy="353695"/>
          </a:xfrm>
          <a:prstGeom prst="rightArrow">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右箭头 19"/>
          <p:cNvSpPr/>
          <p:nvPr/>
        </p:nvSpPr>
        <p:spPr>
          <a:xfrm rot="10800000">
            <a:off x="9391650" y="3605530"/>
            <a:ext cx="399415" cy="353695"/>
          </a:xfrm>
          <a:prstGeom prst="rightArrow">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文本框 20"/>
          <p:cNvSpPr txBox="1"/>
          <p:nvPr/>
        </p:nvSpPr>
        <p:spPr>
          <a:xfrm>
            <a:off x="3202392" y="6243802"/>
            <a:ext cx="5999942"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本文核心：情绪、代理与临场感的关系研究</a:t>
            </a:r>
          </a:p>
        </p:txBody>
      </p:sp>
      <p:sp>
        <p:nvSpPr>
          <p:cNvPr id="7" name="云形标注 6"/>
          <p:cNvSpPr/>
          <p:nvPr/>
        </p:nvSpPr>
        <p:spPr>
          <a:xfrm>
            <a:off x="7612380" y="1571625"/>
            <a:ext cx="3528060" cy="685165"/>
          </a:xfrm>
          <a:prstGeom prst="cloud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a:t>Human Factors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8" grpId="0" animBg="1"/>
      <p:bldP spid="20" grpId="0" animBg="1"/>
      <p:bldP spid="21"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5114896"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t>2. </a:t>
            </a:r>
            <a:r>
              <a:t>实验设置简述：一个2x2的设计方案</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6" name="文本框 5">
            <a:extLst>
              <a:ext uri="{FF2B5EF4-FFF2-40B4-BE49-F238E27FC236}">
                <a16:creationId xmlns:a16="http://schemas.microsoft.com/office/drawing/2014/main" id="{AFB43ACC-ECF8-F548-8F08-034FFC8D7CF0}"/>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研究方法流程：</a:t>
            </a:r>
            <a:endParaRPr lang="zh-CN" altLang="en-US" sz="2400" dirty="0">
              <a:solidFill>
                <a:schemeClr val="tx1"/>
              </a:solidFill>
              <a:latin typeface="微软雅黑" charset="0"/>
              <a:ea typeface="微软雅黑" charset="0"/>
              <a:cs typeface="微软雅黑" charset="0"/>
            </a:endParaRPr>
          </a:p>
        </p:txBody>
      </p:sp>
      <p:sp>
        <p:nvSpPr>
          <p:cNvPr id="2" name="矩形 1">
            <a:extLst>
              <a:ext uri="{FF2B5EF4-FFF2-40B4-BE49-F238E27FC236}">
                <a16:creationId xmlns:a16="http://schemas.microsoft.com/office/drawing/2014/main" id="{74FFA918-03E2-0C45-821D-80B8C315D3F4}"/>
              </a:ext>
            </a:extLst>
          </p:cNvPr>
          <p:cNvSpPr/>
          <p:nvPr/>
        </p:nvSpPr>
        <p:spPr>
          <a:xfrm>
            <a:off x="7188739"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设计不同的虚拟环境</a:t>
            </a:r>
          </a:p>
        </p:txBody>
      </p:sp>
      <p:sp>
        <p:nvSpPr>
          <p:cNvPr id="9" name="矩形 8">
            <a:extLst>
              <a:ext uri="{FF2B5EF4-FFF2-40B4-BE49-F238E27FC236}">
                <a16:creationId xmlns:a16="http://schemas.microsoft.com/office/drawing/2014/main" id="{5CDC01A7-C0AF-A140-9666-556FEB71D13E}"/>
              </a:ext>
            </a:extLst>
          </p:cNvPr>
          <p:cNvSpPr/>
          <p:nvPr/>
        </p:nvSpPr>
        <p:spPr>
          <a:xfrm>
            <a:off x="3946353" y="3243935"/>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参与者进行实验测试</a:t>
            </a:r>
          </a:p>
        </p:txBody>
      </p:sp>
      <p:sp>
        <p:nvSpPr>
          <p:cNvPr id="11" name="矩形 10">
            <a:extLst>
              <a:ext uri="{FF2B5EF4-FFF2-40B4-BE49-F238E27FC236}">
                <a16:creationId xmlns:a16="http://schemas.microsoft.com/office/drawing/2014/main" id="{BBB3EEBB-607B-8247-9AB9-2F82FD9F1BA4}"/>
              </a:ext>
            </a:extLst>
          </p:cNvPr>
          <p:cNvSpPr/>
          <p:nvPr/>
        </p:nvSpPr>
        <p:spPr>
          <a:xfrm>
            <a:off x="2971832" y="4170476"/>
            <a:ext cx="3947556"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根据实验结果对</a:t>
            </a:r>
            <a:r>
              <a:rPr kumimoji="1" lang="en-US" altLang="zh-CN" sz="2000"/>
              <a:t>H1</a:t>
            </a:r>
            <a:r>
              <a:rPr kumimoji="1" lang="zh-CN" altLang="en-US" sz="2000"/>
              <a:t>～</a:t>
            </a:r>
            <a:r>
              <a:rPr kumimoji="1" lang="en-US" altLang="zh-CN" sz="2000"/>
              <a:t>H3</a:t>
            </a:r>
            <a:r>
              <a:rPr kumimoji="1" lang="zh-CN" altLang="en-US" sz="2000"/>
              <a:t>进行判断</a:t>
            </a:r>
          </a:p>
        </p:txBody>
      </p:sp>
      <p:sp>
        <p:nvSpPr>
          <p:cNvPr id="12" name="圆角矩形 11">
            <a:extLst>
              <a:ext uri="{FF2B5EF4-FFF2-40B4-BE49-F238E27FC236}">
                <a16:creationId xmlns:a16="http://schemas.microsoft.com/office/drawing/2014/main" id="{B5F34CB9-AAE3-7948-9D9B-5D82E36418B5}"/>
              </a:ext>
            </a:extLst>
          </p:cNvPr>
          <p:cNvSpPr/>
          <p:nvPr/>
        </p:nvSpPr>
        <p:spPr>
          <a:xfrm>
            <a:off x="2301145" y="23560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开始</a:t>
            </a:r>
          </a:p>
        </p:txBody>
      </p:sp>
      <p:sp>
        <p:nvSpPr>
          <p:cNvPr id="13" name="矩形 12">
            <a:extLst>
              <a:ext uri="{FF2B5EF4-FFF2-40B4-BE49-F238E27FC236}">
                <a16:creationId xmlns:a16="http://schemas.microsoft.com/office/drawing/2014/main" id="{04544215-2D2B-6242-9BF5-B54CDAFF155F}"/>
              </a:ext>
            </a:extLst>
          </p:cNvPr>
          <p:cNvSpPr/>
          <p:nvPr/>
        </p:nvSpPr>
        <p:spPr>
          <a:xfrm>
            <a:off x="3946353" y="2306508"/>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提出问题</a:t>
            </a:r>
            <a:r>
              <a:rPr kumimoji="1" lang="en-US" altLang="zh-CN" sz="2000"/>
              <a:t>RQ1</a:t>
            </a:r>
            <a:r>
              <a:rPr kumimoji="1" lang="zh-CN" altLang="en-US" sz="2000"/>
              <a:t>～</a:t>
            </a:r>
            <a:r>
              <a:rPr kumimoji="1" lang="en-US" altLang="zh-CN" sz="2000"/>
              <a:t>RQ3</a:t>
            </a:r>
            <a:endParaRPr kumimoji="1" lang="zh-CN" altLang="en-US" sz="2000"/>
          </a:p>
        </p:txBody>
      </p:sp>
      <p:sp>
        <p:nvSpPr>
          <p:cNvPr id="14" name="矩形 13">
            <a:extLst>
              <a:ext uri="{FF2B5EF4-FFF2-40B4-BE49-F238E27FC236}">
                <a16:creationId xmlns:a16="http://schemas.microsoft.com/office/drawing/2014/main" id="{8675E00F-EF39-8C4C-AAB4-32DAB4D38132}"/>
              </a:ext>
            </a:extLst>
          </p:cNvPr>
          <p:cNvSpPr/>
          <p:nvPr/>
        </p:nvSpPr>
        <p:spPr>
          <a:xfrm>
            <a:off x="7188740" y="2321936"/>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提出假设</a:t>
            </a:r>
            <a:r>
              <a:rPr kumimoji="1" lang="en-US" altLang="zh-CN" sz="2000"/>
              <a:t>H1</a:t>
            </a:r>
            <a:r>
              <a:rPr kumimoji="1" lang="zh-CN" altLang="en-US" sz="2000"/>
              <a:t>～</a:t>
            </a:r>
            <a:r>
              <a:rPr kumimoji="1" lang="en-US" altLang="zh-CN" sz="2000"/>
              <a:t>H3</a:t>
            </a:r>
            <a:endParaRPr kumimoji="1" lang="zh-CN" altLang="en-US" sz="2000"/>
          </a:p>
        </p:txBody>
      </p:sp>
      <p:sp>
        <p:nvSpPr>
          <p:cNvPr id="16" name="矩形 15">
            <a:extLst>
              <a:ext uri="{FF2B5EF4-FFF2-40B4-BE49-F238E27FC236}">
                <a16:creationId xmlns:a16="http://schemas.microsoft.com/office/drawing/2014/main" id="{DAC5E4F2-EED3-1443-B5CB-4B4B380AFDEA}"/>
              </a:ext>
            </a:extLst>
          </p:cNvPr>
          <p:cNvSpPr/>
          <p:nvPr/>
        </p:nvSpPr>
        <p:spPr>
          <a:xfrm>
            <a:off x="7188739" y="4165934"/>
            <a:ext cx="2608117"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设计模型</a:t>
            </a:r>
            <a:r>
              <a:rPr kumimoji="1" lang="en-US" altLang="zh-CN" sz="2000"/>
              <a:t>PEA</a:t>
            </a:r>
            <a:endParaRPr kumimoji="1" lang="zh-CN" altLang="en-US" sz="2000"/>
          </a:p>
        </p:txBody>
      </p:sp>
      <p:sp>
        <p:nvSpPr>
          <p:cNvPr id="17" name="圆角矩形 16">
            <a:extLst>
              <a:ext uri="{FF2B5EF4-FFF2-40B4-BE49-F238E27FC236}">
                <a16:creationId xmlns:a16="http://schemas.microsoft.com/office/drawing/2014/main" id="{F1370C92-CF58-634C-AA27-72E7B9CEDA0E}"/>
              </a:ext>
            </a:extLst>
          </p:cNvPr>
          <p:cNvSpPr/>
          <p:nvPr/>
        </p:nvSpPr>
        <p:spPr>
          <a:xfrm>
            <a:off x="4744941" y="5072816"/>
            <a:ext cx="1010938" cy="4354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a:t>结束</a:t>
            </a:r>
          </a:p>
        </p:txBody>
      </p:sp>
      <p:cxnSp>
        <p:nvCxnSpPr>
          <p:cNvPr id="19" name="直线箭头连接符 18">
            <a:extLst>
              <a:ext uri="{FF2B5EF4-FFF2-40B4-BE49-F238E27FC236}">
                <a16:creationId xmlns:a16="http://schemas.microsoft.com/office/drawing/2014/main" id="{370CC36E-7B20-9041-AB52-AAB5BE15F5CD}"/>
              </a:ext>
            </a:extLst>
          </p:cNvPr>
          <p:cNvCxnSpPr>
            <a:stCxn id="12" idx="3"/>
            <a:endCxn id="13" idx="1"/>
          </p:cNvCxnSpPr>
          <p:nvPr/>
        </p:nvCxnSpPr>
        <p:spPr>
          <a:xfrm>
            <a:off x="3312083" y="2573766"/>
            <a:ext cx="634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F60849D-7F5B-9F42-BF6B-64990B6671A0}"/>
              </a:ext>
            </a:extLst>
          </p:cNvPr>
          <p:cNvCxnSpPr>
            <a:stCxn id="13" idx="3"/>
            <a:endCxn id="14" idx="1"/>
          </p:cNvCxnSpPr>
          <p:nvPr/>
        </p:nvCxnSpPr>
        <p:spPr>
          <a:xfrm>
            <a:off x="6554470" y="2573766"/>
            <a:ext cx="634270" cy="1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C51CC0E-9422-A641-A01B-82D833E83090}"/>
              </a:ext>
            </a:extLst>
          </p:cNvPr>
          <p:cNvCxnSpPr>
            <a:stCxn id="14" idx="2"/>
            <a:endCxn id="2" idx="0"/>
          </p:cNvCxnSpPr>
          <p:nvPr/>
        </p:nvCxnSpPr>
        <p:spPr>
          <a:xfrm flipH="1">
            <a:off x="8492798" y="2856452"/>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3241F32B-9E44-0F4A-8A82-4FFBEC3C12FF}"/>
              </a:ext>
            </a:extLst>
          </p:cNvPr>
          <p:cNvCxnSpPr/>
          <p:nvPr/>
        </p:nvCxnSpPr>
        <p:spPr>
          <a:xfrm flipH="1">
            <a:off x="5250410" y="3756685"/>
            <a:ext cx="1" cy="387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84E32040-E4F4-8B49-A1CF-710ADB38F358}"/>
              </a:ext>
            </a:extLst>
          </p:cNvPr>
          <p:cNvCxnSpPr>
            <a:stCxn id="2" idx="1"/>
            <a:endCxn id="9" idx="3"/>
          </p:cNvCxnSpPr>
          <p:nvPr/>
        </p:nvCxnSpPr>
        <p:spPr>
          <a:xfrm flipH="1">
            <a:off x="6554470" y="3511193"/>
            <a:ext cx="634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1A40C602-86C1-2646-87CF-81C3EF0AFA52}"/>
              </a:ext>
            </a:extLst>
          </p:cNvPr>
          <p:cNvCxnSpPr>
            <a:stCxn id="11" idx="3"/>
            <a:endCxn id="16" idx="1"/>
          </p:cNvCxnSpPr>
          <p:nvPr/>
        </p:nvCxnSpPr>
        <p:spPr>
          <a:xfrm flipV="1">
            <a:off x="6919388" y="4433192"/>
            <a:ext cx="269351" cy="4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C685E2F9-A920-9545-A2F9-94B337B3FE11}"/>
              </a:ext>
            </a:extLst>
          </p:cNvPr>
          <p:cNvCxnSpPr>
            <a:cxnSpLocks/>
            <a:stCxn id="16" idx="2"/>
            <a:endCxn id="25" idx="0"/>
          </p:cNvCxnSpPr>
          <p:nvPr/>
        </p:nvCxnSpPr>
        <p:spPr>
          <a:xfrm flipH="1">
            <a:off x="8492797" y="4700450"/>
            <a:ext cx="1" cy="32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726ABE8D-9A76-5544-A3B4-92AFBF50066B}"/>
              </a:ext>
            </a:extLst>
          </p:cNvPr>
          <p:cNvSpPr/>
          <p:nvPr/>
        </p:nvSpPr>
        <p:spPr>
          <a:xfrm>
            <a:off x="6791266" y="5023308"/>
            <a:ext cx="3403061" cy="534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t>针对问题</a:t>
            </a:r>
            <a:r>
              <a:rPr kumimoji="1" lang="en-US" altLang="zh-CN" sz="2000"/>
              <a:t>RQ1</a:t>
            </a:r>
            <a:r>
              <a:rPr kumimoji="1" lang="zh-CN" altLang="en-US" sz="2000"/>
              <a:t>～</a:t>
            </a:r>
            <a:r>
              <a:rPr kumimoji="1" lang="en-US" altLang="zh-CN" sz="2000"/>
              <a:t>RQ3</a:t>
            </a:r>
            <a:r>
              <a:rPr kumimoji="1" lang="zh-CN" altLang="en-US" sz="2000"/>
              <a:t>进行解答</a:t>
            </a:r>
          </a:p>
        </p:txBody>
      </p:sp>
      <p:cxnSp>
        <p:nvCxnSpPr>
          <p:cNvPr id="27" name="直线箭头连接符 26">
            <a:extLst>
              <a:ext uri="{FF2B5EF4-FFF2-40B4-BE49-F238E27FC236}">
                <a16:creationId xmlns:a16="http://schemas.microsoft.com/office/drawing/2014/main" id="{1A5B2A18-7F7D-454E-93D9-B3422C1B5483}"/>
              </a:ext>
            </a:extLst>
          </p:cNvPr>
          <p:cNvCxnSpPr>
            <a:cxnSpLocks/>
            <a:stCxn id="25" idx="1"/>
            <a:endCxn id="17" idx="3"/>
          </p:cNvCxnSpPr>
          <p:nvPr/>
        </p:nvCxnSpPr>
        <p:spPr>
          <a:xfrm flipH="1">
            <a:off x="5755879" y="5290566"/>
            <a:ext cx="10353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五角星 31">
            <a:extLst>
              <a:ext uri="{FF2B5EF4-FFF2-40B4-BE49-F238E27FC236}">
                <a16:creationId xmlns:a16="http://schemas.microsoft.com/office/drawing/2014/main" id="{36FB8A9D-EC56-5E45-89F8-4A3795808234}"/>
              </a:ext>
            </a:extLst>
          </p:cNvPr>
          <p:cNvSpPr/>
          <p:nvPr/>
        </p:nvSpPr>
        <p:spPr>
          <a:xfrm>
            <a:off x="6153787" y="2038546"/>
            <a:ext cx="717818" cy="619815"/>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18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4927860"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ltLang="zh-CN"/>
              <a:t>2. </a:t>
            </a:r>
            <a:r>
              <a:rPr lang="zh-CN" altLang="en-US"/>
              <a:t>实验设置简述：一个</a:t>
            </a:r>
            <a:r>
              <a:rPr lang="en-US" altLang="zh-CN"/>
              <a:t>2x2</a:t>
            </a:r>
            <a:r>
              <a:rPr lang="zh-CN" altLang="en-US"/>
              <a:t>的设计方案</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6" name="文本框 5">
            <a:extLst>
              <a:ext uri="{FF2B5EF4-FFF2-40B4-BE49-F238E27FC236}">
                <a16:creationId xmlns:a16="http://schemas.microsoft.com/office/drawing/2014/main" id="{EAACD77A-E987-164C-B275-4264717EA4C6}"/>
              </a:ext>
            </a:extLst>
          </p:cNvPr>
          <p:cNvSpPr txBox="1"/>
          <p:nvPr/>
        </p:nvSpPr>
        <p:spPr>
          <a:xfrm>
            <a:off x="1598670" y="2008525"/>
            <a:ext cx="9157854" cy="4154984"/>
          </a:xfrm>
          <a:prstGeom prst="rect">
            <a:avLst/>
          </a:prstGeom>
          <a:noFill/>
        </p:spPr>
        <p:txBody>
          <a:bodyPr wrap="square">
            <a:spAutoFit/>
          </a:bodyPr>
          <a:lstStyle/>
          <a:p>
            <a:r>
              <a:rPr lang="en" altLang="zh-CN" sz="2400" b="1" dirty="0">
                <a:solidFill>
                  <a:srgbClr val="000000"/>
                </a:solidFill>
                <a:effectLst/>
                <a:latin typeface="Microsoft YaHei" panose="020B0503020204020204" pitchFamily="34" charset="-122"/>
                <a:ea typeface="Microsoft YaHei" panose="020B0503020204020204" pitchFamily="34" charset="-122"/>
              </a:rPr>
              <a:t>RQ1 </a:t>
            </a:r>
            <a:r>
              <a:rPr lang="en" altLang="zh-CN" sz="2400" dirty="0">
                <a:solidFill>
                  <a:srgbClr val="000000"/>
                </a:solidFill>
                <a:effectLst/>
                <a:latin typeface="Microsoft YaHei" panose="020B0503020204020204" pitchFamily="34" charset="-122"/>
                <a:ea typeface="Microsoft YaHei" panose="020B0503020204020204" pitchFamily="34" charset="-122"/>
              </a:rPr>
              <a:t>Is there a relationship between a </a:t>
            </a:r>
            <a:r>
              <a:rPr lang="en" altLang="zh-CN" sz="2400" dirty="0">
                <a:solidFill>
                  <a:srgbClr val="FF0000"/>
                </a:solidFill>
                <a:effectLst/>
                <a:latin typeface="Microsoft YaHei" panose="020B0503020204020204" pitchFamily="34" charset="-122"/>
                <a:ea typeface="Microsoft YaHei" panose="020B0503020204020204" pitchFamily="34" charset="-122"/>
              </a:rPr>
              <a:t>user's</a:t>
            </a:r>
            <a:r>
              <a:rPr lang="zh-CN" altLang="en-US" sz="2400" dirty="0">
                <a:solidFill>
                  <a:srgbClr val="FF0000"/>
                </a:solidFill>
                <a:effectLst/>
                <a:latin typeface="Microsoft YaHei" panose="020B0503020204020204" pitchFamily="34" charset="-122"/>
                <a:ea typeface="Microsoft YaHei" panose="020B0503020204020204" pitchFamily="34" charset="-122"/>
              </a:rPr>
              <a:t> </a:t>
            </a:r>
            <a:r>
              <a:rPr lang="en" altLang="zh-CN" sz="2400" dirty="0">
                <a:solidFill>
                  <a:srgbClr val="FF0000"/>
                </a:solidFill>
                <a:effectLst/>
                <a:latin typeface="Microsoft YaHei" panose="020B0503020204020204" pitchFamily="34" charset="-122"/>
                <a:ea typeface="Microsoft YaHei" panose="020B0503020204020204" pitchFamily="34" charset="-122"/>
              </a:rPr>
              <a:t>emotion </a:t>
            </a:r>
            <a:r>
              <a:rPr lang="en" altLang="zh-CN" sz="2400" dirty="0">
                <a:solidFill>
                  <a:srgbClr val="000000"/>
                </a:solidFill>
                <a:effectLst/>
                <a:latin typeface="Microsoft YaHei" panose="020B0503020204020204" pitchFamily="34" charset="-122"/>
                <a:ea typeface="Microsoft YaHei" panose="020B0503020204020204" pitchFamily="34" charset="-122"/>
              </a:rPr>
              <a:t>and </a:t>
            </a:r>
            <a:r>
              <a:rPr lang="en" altLang="zh-CN" sz="2400" dirty="0">
                <a:solidFill>
                  <a:srgbClr val="FF0000"/>
                </a:solidFill>
                <a:effectLst/>
                <a:latin typeface="Microsoft YaHei" panose="020B0503020204020204" pitchFamily="34" charset="-122"/>
                <a:ea typeface="Microsoft YaHei" panose="020B0503020204020204" pitchFamily="34" charset="-122"/>
              </a:rPr>
              <a:t>presence</a:t>
            </a:r>
            <a:r>
              <a:rPr lang="en" altLang="zh-CN" sz="2400" dirty="0">
                <a:solidFill>
                  <a:srgbClr val="000000"/>
                </a:solidFill>
                <a:effectLst/>
                <a:latin typeface="Microsoft YaHei" panose="020B0503020204020204" pitchFamily="34" charset="-122"/>
                <a:ea typeface="Microsoft YaHei" panose="020B0503020204020204" pitchFamily="34" charset="-122"/>
              </a:rPr>
              <a:t> in VR? </a:t>
            </a:r>
          </a:p>
          <a:p>
            <a:r>
              <a:rPr lang="zh-CN" altLang="en-US" sz="2400" dirty="0">
                <a:solidFill>
                  <a:srgbClr val="000000"/>
                </a:solidFill>
                <a:latin typeface="KaiTi" panose="02010609060101010101" pitchFamily="49" charset="-122"/>
                <a:ea typeface="KaiTi" panose="02010609060101010101" pitchFamily="49" charset="-122"/>
              </a:rPr>
              <a:t>    在</a:t>
            </a:r>
            <a:r>
              <a:rPr lang="en" altLang="zh-CN" sz="2400" dirty="0">
                <a:solidFill>
                  <a:srgbClr val="000000"/>
                </a:solidFill>
                <a:latin typeface="KaiTi" panose="02010609060101010101" pitchFamily="49" charset="-122"/>
                <a:ea typeface="KaiTi" panose="02010609060101010101" pitchFamily="49" charset="-122"/>
              </a:rPr>
              <a:t>VR</a:t>
            </a:r>
            <a:r>
              <a:rPr lang="zh-CN" altLang="en-US" sz="2400" dirty="0">
                <a:solidFill>
                  <a:srgbClr val="000000"/>
                </a:solidFill>
                <a:latin typeface="KaiTi" panose="02010609060101010101" pitchFamily="49" charset="-122"/>
                <a:ea typeface="KaiTi" panose="02010609060101010101" pitchFamily="49" charset="-122"/>
              </a:rPr>
              <a:t>中，用户的情绪和临场感是否存在一种关系？</a:t>
            </a:r>
            <a:endParaRPr lang="en" altLang="zh-CN" sz="2400" dirty="0">
              <a:solidFill>
                <a:srgbClr val="000000"/>
              </a:solidFill>
              <a:effectLst/>
              <a:latin typeface="KaiTi" panose="02010609060101010101" pitchFamily="49" charset="-122"/>
              <a:ea typeface="KaiTi" panose="02010609060101010101" pitchFamily="49" charset="-122"/>
            </a:endParaRPr>
          </a:p>
          <a:p>
            <a:endParaRPr lang="en" altLang="zh-CN" sz="2400" dirty="0">
              <a:latin typeface="KaiTi" panose="02010609060101010101" pitchFamily="49" charset="-122"/>
              <a:ea typeface="KaiTi" panose="02010609060101010101" pitchFamily="49" charset="-122"/>
            </a:endParaRPr>
          </a:p>
          <a:p>
            <a:r>
              <a:rPr lang="en" altLang="zh-CN" sz="2400" b="1" dirty="0">
                <a:solidFill>
                  <a:srgbClr val="000000"/>
                </a:solidFill>
                <a:effectLst/>
                <a:latin typeface="Microsoft YaHei" panose="020B0503020204020204" pitchFamily="34" charset="-122"/>
                <a:ea typeface="Microsoft YaHei" panose="020B0503020204020204" pitchFamily="34" charset="-122"/>
              </a:rPr>
              <a:t>RQ2 </a:t>
            </a:r>
            <a:r>
              <a:rPr lang="en" altLang="zh-CN" sz="2400" dirty="0">
                <a:solidFill>
                  <a:srgbClr val="000000"/>
                </a:solidFill>
                <a:effectLst/>
                <a:latin typeface="Microsoft YaHei" panose="020B0503020204020204" pitchFamily="34" charset="-122"/>
                <a:ea typeface="Microsoft YaHei" panose="020B0503020204020204" pitchFamily="34" charset="-122"/>
              </a:rPr>
              <a:t>How does </a:t>
            </a:r>
            <a:r>
              <a:rPr lang="en" altLang="zh-CN" sz="2400" dirty="0">
                <a:solidFill>
                  <a:srgbClr val="FF0000"/>
                </a:solidFill>
                <a:effectLst/>
                <a:latin typeface="Microsoft YaHei" panose="020B0503020204020204" pitchFamily="34" charset="-122"/>
                <a:ea typeface="Microsoft YaHei" panose="020B0503020204020204" pitchFamily="34" charset="-122"/>
              </a:rPr>
              <a:t>the level of agency </a:t>
            </a:r>
            <a:r>
              <a:rPr lang="en" altLang="zh-CN" sz="2400" dirty="0">
                <a:solidFill>
                  <a:srgbClr val="000000"/>
                </a:solidFill>
                <a:effectLst/>
                <a:latin typeface="Microsoft YaHei" panose="020B0503020204020204" pitchFamily="34" charset="-122"/>
                <a:ea typeface="Microsoft YaHei" panose="020B0503020204020204" pitchFamily="34" charset="-122"/>
              </a:rPr>
              <a:t>afforded to a user in VR affect their </a:t>
            </a:r>
            <a:r>
              <a:rPr lang="en" altLang="zh-CN" sz="2400" dirty="0">
                <a:solidFill>
                  <a:srgbClr val="FF0000"/>
                </a:solidFill>
                <a:effectLst/>
                <a:latin typeface="Microsoft YaHei" panose="020B0503020204020204" pitchFamily="34" charset="-122"/>
                <a:ea typeface="Microsoft YaHei" panose="020B0503020204020204" pitchFamily="34" charset="-122"/>
              </a:rPr>
              <a:t>presence</a:t>
            </a:r>
            <a:r>
              <a:rPr lang="en" altLang="zh-CN" sz="2400" dirty="0">
                <a:solidFill>
                  <a:srgbClr val="000000"/>
                </a:solidFill>
                <a:effectLst/>
                <a:latin typeface="Microsoft YaHei" panose="020B0503020204020204" pitchFamily="34" charset="-122"/>
                <a:ea typeface="Microsoft YaHei" panose="020B0503020204020204" pitchFamily="34" charset="-122"/>
              </a:rPr>
              <a:t>? </a:t>
            </a:r>
          </a:p>
          <a:p>
            <a:r>
              <a:rPr lang="zh-CN" altLang="en-US" sz="2400" dirty="0">
                <a:latin typeface="KaiTi" panose="02010609060101010101" pitchFamily="49" charset="-122"/>
                <a:ea typeface="KaiTi" panose="02010609060101010101" pitchFamily="49" charset="-122"/>
              </a:rPr>
              <a:t>    赋予用户在</a:t>
            </a:r>
            <a:r>
              <a:rPr lang="en" altLang="zh-CN" sz="2400" dirty="0">
                <a:latin typeface="KaiTi" panose="02010609060101010101" pitchFamily="49" charset="-122"/>
                <a:ea typeface="KaiTi" panose="02010609060101010101" pitchFamily="49" charset="-122"/>
              </a:rPr>
              <a:t>VR</a:t>
            </a:r>
            <a:r>
              <a:rPr lang="zh-CN" altLang="en-US" sz="2400" dirty="0">
                <a:latin typeface="KaiTi" panose="02010609060101010101" pitchFamily="49" charset="-122"/>
                <a:ea typeface="KaiTi" panose="02010609060101010101" pitchFamily="49" charset="-122"/>
              </a:rPr>
              <a:t>中的代理的等级是否会影响他们的临场感？</a:t>
            </a:r>
            <a:endParaRPr lang="en-US" altLang="zh-CN" sz="2400" dirty="0">
              <a:latin typeface="KaiTi" panose="02010609060101010101" pitchFamily="49" charset="-122"/>
              <a:ea typeface="KaiTi" panose="02010609060101010101" pitchFamily="49" charset="-122"/>
            </a:endParaRPr>
          </a:p>
          <a:p>
            <a:endParaRPr lang="en" altLang="zh-CN" sz="2400" dirty="0">
              <a:latin typeface="Microsoft YaHei" panose="020B0503020204020204" pitchFamily="34" charset="-122"/>
              <a:ea typeface="Microsoft YaHei" panose="020B0503020204020204" pitchFamily="34" charset="-122"/>
            </a:endParaRPr>
          </a:p>
          <a:p>
            <a:r>
              <a:rPr lang="en" altLang="zh-CN" sz="2400" b="1" dirty="0">
                <a:solidFill>
                  <a:srgbClr val="000000"/>
                </a:solidFill>
                <a:effectLst/>
                <a:latin typeface="Microsoft YaHei" panose="020B0503020204020204" pitchFamily="34" charset="-122"/>
                <a:ea typeface="Microsoft YaHei" panose="020B0503020204020204" pitchFamily="34" charset="-122"/>
              </a:rPr>
              <a:t>RQ3 </a:t>
            </a:r>
            <a:r>
              <a:rPr lang="en" altLang="zh-CN" sz="2400" dirty="0">
                <a:solidFill>
                  <a:srgbClr val="000000"/>
                </a:solidFill>
                <a:effectLst/>
                <a:latin typeface="Microsoft YaHei" panose="020B0503020204020204" pitchFamily="34" charset="-122"/>
                <a:ea typeface="Microsoft YaHei" panose="020B0503020204020204" pitchFamily="34" charset="-122"/>
              </a:rPr>
              <a:t>How can we </a:t>
            </a:r>
            <a:r>
              <a:rPr lang="en" altLang="zh-CN" sz="2400" dirty="0">
                <a:solidFill>
                  <a:srgbClr val="FF0000"/>
                </a:solidFill>
                <a:effectLst/>
                <a:latin typeface="Microsoft YaHei" panose="020B0503020204020204" pitchFamily="34" charset="-122"/>
                <a:ea typeface="Microsoft YaHei" panose="020B0503020204020204" pitchFamily="34" charset="-122"/>
              </a:rPr>
              <a:t>model the effects </a:t>
            </a:r>
            <a:r>
              <a:rPr lang="en" altLang="zh-CN" sz="2400" dirty="0">
                <a:solidFill>
                  <a:srgbClr val="000000"/>
                </a:solidFill>
                <a:effectLst/>
                <a:latin typeface="Microsoft YaHei" panose="020B0503020204020204" pitchFamily="34" charset="-122"/>
                <a:ea typeface="Microsoft YaHei" panose="020B0503020204020204" pitchFamily="34" charset="-122"/>
              </a:rPr>
              <a:t>of </a:t>
            </a:r>
            <a:r>
              <a:rPr lang="en" altLang="zh-CN" sz="2400" dirty="0">
                <a:solidFill>
                  <a:srgbClr val="FF0000"/>
                </a:solidFill>
                <a:effectLst/>
                <a:latin typeface="Microsoft YaHei" panose="020B0503020204020204" pitchFamily="34" charset="-122"/>
                <a:ea typeface="Microsoft YaHei" panose="020B0503020204020204" pitchFamily="34" charset="-122"/>
              </a:rPr>
              <a:t>emotion</a:t>
            </a:r>
            <a:r>
              <a:rPr lang="en" altLang="zh-CN" sz="2400" dirty="0">
                <a:solidFill>
                  <a:srgbClr val="000000"/>
                </a:solidFill>
                <a:effectLst/>
                <a:latin typeface="Microsoft YaHei" panose="020B0503020204020204" pitchFamily="34" charset="-122"/>
                <a:ea typeface="Microsoft YaHei" panose="020B0503020204020204" pitchFamily="34" charset="-122"/>
              </a:rPr>
              <a:t> and </a:t>
            </a:r>
            <a:r>
              <a:rPr lang="en" altLang="zh-CN" sz="2400" dirty="0">
                <a:solidFill>
                  <a:srgbClr val="FF0000"/>
                </a:solidFill>
                <a:effectLst/>
                <a:latin typeface="Microsoft YaHei" panose="020B0503020204020204" pitchFamily="34" charset="-122"/>
                <a:ea typeface="Microsoft YaHei" panose="020B0503020204020204" pitchFamily="34" charset="-122"/>
              </a:rPr>
              <a:t>agency</a:t>
            </a:r>
            <a:r>
              <a:rPr lang="en" altLang="zh-CN" sz="2400" dirty="0">
                <a:solidFill>
                  <a:srgbClr val="000000"/>
                </a:solidFill>
                <a:effectLst/>
                <a:latin typeface="Microsoft YaHei" panose="020B0503020204020204" pitchFamily="34" charset="-122"/>
                <a:ea typeface="Microsoft YaHei" panose="020B0503020204020204" pitchFamily="34" charset="-122"/>
              </a:rPr>
              <a:t> on presence in VR?</a:t>
            </a:r>
          </a:p>
          <a:p>
            <a:r>
              <a:rPr lang="zh-CN" altLang="en-US" sz="2400" dirty="0">
                <a:latin typeface="KaiTi" panose="02010609060101010101" pitchFamily="49" charset="-122"/>
                <a:ea typeface="KaiTi" panose="02010609060101010101" pitchFamily="49" charset="-122"/>
              </a:rPr>
              <a:t>    我们怎么对于</a:t>
            </a:r>
            <a:r>
              <a:rPr lang="en" altLang="zh-CN" sz="2400" dirty="0">
                <a:latin typeface="KaiTi" panose="02010609060101010101" pitchFamily="49" charset="-122"/>
                <a:ea typeface="KaiTi" panose="02010609060101010101" pitchFamily="49" charset="-122"/>
              </a:rPr>
              <a:t>VR</a:t>
            </a:r>
            <a:r>
              <a:rPr lang="zh-CN" altLang="en-US" sz="2400" dirty="0">
                <a:latin typeface="KaiTi" panose="02010609060101010101" pitchFamily="49" charset="-122"/>
                <a:ea typeface="KaiTi" panose="02010609060101010101" pitchFamily="49" charset="-122"/>
              </a:rPr>
              <a:t>中情绪和代理对临场感的影响建模？</a:t>
            </a:r>
            <a:endParaRPr lang="en" altLang="zh-CN" sz="2400" dirty="0">
              <a:latin typeface="KaiTi" panose="02010609060101010101" pitchFamily="49" charset="-122"/>
              <a:ea typeface="KaiTi" panose="02010609060101010101" pitchFamily="49" charset="-122"/>
            </a:endParaRPr>
          </a:p>
        </p:txBody>
      </p:sp>
      <p:sp>
        <p:nvSpPr>
          <p:cNvPr id="9" name="文本框 8">
            <a:extLst>
              <a:ext uri="{FF2B5EF4-FFF2-40B4-BE49-F238E27FC236}">
                <a16:creationId xmlns:a16="http://schemas.microsoft.com/office/drawing/2014/main" id="{1AD90B61-5D65-3C42-803B-4CCD2173B938}"/>
              </a:ext>
            </a:extLst>
          </p:cNvPr>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zh-CN" altLang="en-US" sz="2400" dirty="0">
                <a:latin typeface="微软雅黑" charset="0"/>
                <a:ea typeface="微软雅黑" charset="0"/>
                <a:cs typeface="微软雅黑" charset="0"/>
              </a:rPr>
              <a:t>主要研究问题：</a:t>
            </a:r>
            <a:endParaRPr lang="zh-CN" altLang="en-US" sz="2400" dirty="0">
              <a:solidFill>
                <a:schemeClr val="tx1"/>
              </a:solidFill>
              <a:latin typeface="微软雅黑" charset="0"/>
              <a:ea typeface="微软雅黑" charset="0"/>
              <a:cs typeface="微软雅黑"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14404" y="311256"/>
            <a:ext cx="4771996" cy="302170"/>
          </a:xfrm>
        </p:spPr>
        <p:txBody>
          <a:bodyPr/>
          <a:lstStyle/>
          <a:p>
            <a:r>
              <a:rPr lang="zh-CN" altLang="en-US"/>
              <a:t>Part1: </a:t>
            </a:r>
            <a:r>
              <a:rPr lang="en" altLang="zh-CN"/>
              <a:t>Introduction</a:t>
            </a:r>
          </a:p>
        </p:txBody>
      </p:sp>
      <p:sp>
        <p:nvSpPr>
          <p:cNvPr id="5" name="文本占位符 4"/>
          <p:cNvSpPr>
            <a:spLocks noGrp="1"/>
          </p:cNvSpPr>
          <p:nvPr>
            <p:ph type="body" sz="quarter" idx="13"/>
          </p:nvPr>
        </p:nvSpPr>
        <p:spPr/>
        <p:txBody>
          <a:bodyPr/>
          <a:lstStyle/>
          <a:p>
            <a:r>
              <a:rPr lang="en-US"/>
              <a:t>2. </a:t>
            </a:r>
            <a:r>
              <a:t>实验设置简述：一个2x2的设计方案</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9</a:t>
            </a:fld>
            <a:endParaRPr lang="zh-CN" altLang="en-US"/>
          </a:p>
        </p:txBody>
      </p:sp>
      <p:pic>
        <p:nvPicPr>
          <p:cNvPr id="2" name="图片 1"/>
          <p:cNvPicPr>
            <a:picLocks noChangeAspect="1"/>
          </p:cNvPicPr>
          <p:nvPr/>
        </p:nvPicPr>
        <p:blipFill>
          <a:blip r:embed="rId2"/>
          <a:stretch>
            <a:fillRect/>
          </a:stretch>
        </p:blipFill>
        <p:spPr>
          <a:xfrm>
            <a:off x="1311910" y="1899920"/>
            <a:ext cx="9731375" cy="4252595"/>
          </a:xfrm>
          <a:prstGeom prst="rect">
            <a:avLst/>
          </a:prstGeom>
        </p:spPr>
      </p:pic>
      <p:sp>
        <p:nvSpPr>
          <p:cNvPr id="6" name="文本框 5"/>
          <p:cNvSpPr txBox="1"/>
          <p:nvPr/>
        </p:nvSpPr>
        <p:spPr>
          <a:xfrm>
            <a:off x="1093470" y="1377950"/>
            <a:ext cx="10922000" cy="461665"/>
          </a:xfrm>
          <a:prstGeom prst="rect">
            <a:avLst/>
          </a:prstGeom>
          <a:noFill/>
        </p:spPr>
        <p:txBody>
          <a:bodyPr wrap="square" rtlCol="0">
            <a:spAutoFit/>
          </a:bodyPr>
          <a:lstStyle/>
          <a:p>
            <a:pPr marL="342900" indent="-342900">
              <a:buFont typeface="Wingdings" panose="05000000000000000000" charset="0"/>
              <a:buChar char=""/>
            </a:pPr>
            <a:r>
              <a:rPr lang="en-US" altLang="zh-CN" sz="2400" dirty="0">
                <a:solidFill>
                  <a:schemeClr val="tx1"/>
                </a:solidFill>
                <a:latin typeface="微软雅黑" charset="0"/>
                <a:ea typeface="微软雅黑" charset="0"/>
                <a:cs typeface="微软雅黑" charset="0"/>
              </a:rPr>
              <a:t>Q</a:t>
            </a:r>
            <a:r>
              <a:rPr lang="zh-CN" altLang="en-US" sz="2400" dirty="0">
                <a:solidFill>
                  <a:schemeClr val="tx1"/>
                </a:solidFill>
                <a:latin typeface="微软雅黑" charset="0"/>
                <a:ea typeface="微软雅黑" charset="0"/>
                <a:cs typeface="微软雅黑" charset="0"/>
              </a:rPr>
              <a:t>：怎样进行情绪与代理的对比实验设置？</a:t>
            </a:r>
          </a:p>
        </p:txBody>
      </p:sp>
      <p:sp>
        <p:nvSpPr>
          <p:cNvPr id="19" name="文本框 18"/>
          <p:cNvSpPr txBox="1"/>
          <p:nvPr/>
        </p:nvSpPr>
        <p:spPr>
          <a:xfrm>
            <a:off x="2288540" y="6188860"/>
            <a:ext cx="7827645" cy="461665"/>
          </a:xfrm>
          <a:prstGeom prst="rect">
            <a:avLst/>
          </a:prstGeom>
          <a:noFill/>
          <a:ln w="28575">
            <a:solidFill>
              <a:srgbClr val="0000FF"/>
            </a:solidFill>
          </a:ln>
        </p:spPr>
        <p:txBody>
          <a:bodyPr wrap="square" rtlCol="0" anchor="t">
            <a:spAutoFit/>
          </a:bodyPr>
          <a:lstStyle/>
          <a:p>
            <a:r>
              <a:rPr lang="zh-CN" altLang="en-US" sz="2400" b="1" dirty="0">
                <a:solidFill>
                  <a:srgbClr val="FF0000"/>
                </a:solidFill>
                <a:latin typeface="微软雅黑" charset="0"/>
                <a:ea typeface="微软雅黑" charset="0"/>
              </a:rPr>
              <a:t>设计方案：</a:t>
            </a:r>
            <a:r>
              <a:rPr lang="en-US" altLang="zh-CN" sz="2400" b="1" dirty="0">
                <a:solidFill>
                  <a:srgbClr val="FF0000"/>
                </a:solidFill>
                <a:latin typeface="微软雅黑" charset="0"/>
                <a:ea typeface="微软雅黑" charset="0"/>
              </a:rPr>
              <a:t>Happy or Fear</a:t>
            </a:r>
            <a:r>
              <a:rPr lang="zh-CN" altLang="en-US" sz="2400" b="1" dirty="0">
                <a:solidFill>
                  <a:srgbClr val="FF0000"/>
                </a:solidFill>
                <a:latin typeface="微软雅黑" charset="0"/>
                <a:ea typeface="微软雅黑" charset="0"/>
              </a:rPr>
              <a:t>，</a:t>
            </a:r>
            <a:r>
              <a:rPr lang="en-US" altLang="zh-CN" sz="2400" b="1" dirty="0">
                <a:solidFill>
                  <a:srgbClr val="FF0000"/>
                </a:solidFill>
                <a:latin typeface="微软雅黑" charset="0"/>
                <a:ea typeface="微软雅黑" charset="0"/>
              </a:rPr>
              <a:t>Agency or Non-Agency</a:t>
            </a:r>
          </a:p>
        </p:txBody>
      </p:sp>
    </p:spTree>
  </p:cSld>
  <p:clrMapOvr>
    <a:masterClrMapping/>
  </p:clrMapOvr>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6904</TotalTime>
  <Words>3787</Words>
  <Application>Microsoft Macintosh PowerPoint</Application>
  <PresentationFormat>宽屏</PresentationFormat>
  <Paragraphs>474</Paragraphs>
  <Slides>46</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等线</vt:lpstr>
      <vt:lpstr>KaiTi</vt:lpstr>
      <vt:lpstr>KaiTi</vt:lpstr>
      <vt:lpstr>Microsoft YaHei</vt:lpstr>
      <vt:lpstr>Microsoft YaHei</vt:lpstr>
      <vt:lpstr>Arial</vt:lpstr>
      <vt:lpstr>Calibri</vt:lpstr>
      <vt:lpstr>Calibri Light</vt:lpstr>
      <vt:lpstr>Wingdings</vt:lpstr>
      <vt:lpstr>1_Office 主题​​</vt:lpstr>
      <vt:lpstr>Effects of Emotion and Agency on Presence in Virtual Reality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Effects of Emotion and Agency on Presence in Virtual Reality</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Du</dc:creator>
  <cp:lastModifiedBy>王 艳萌</cp:lastModifiedBy>
  <cp:revision>1346</cp:revision>
  <dcterms:created xsi:type="dcterms:W3CDTF">2021-11-27T08:01:39Z</dcterms:created>
  <dcterms:modified xsi:type="dcterms:W3CDTF">2021-12-19T12:37:28Z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y fmtid="{D5CDD505-2E9C-101B-9397-08002B2CF9AE}" pid="3" name="ICV">
    <vt:lpwstr>D62DAFC713FE44D0855EF7275A482EB0</vt:lpwstr>
  </property>
</Properties>
</file>